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58" r:id="rId7"/>
    <p:sldId id="269" r:id="rId8"/>
    <p:sldId id="270" r:id="rId9"/>
    <p:sldId id="283" r:id="rId10"/>
    <p:sldId id="260" r:id="rId11"/>
    <p:sldId id="271" r:id="rId12"/>
    <p:sldId id="277" r:id="rId13"/>
    <p:sldId id="274" r:id="rId14"/>
    <p:sldId id="273" r:id="rId15"/>
    <p:sldId id="278" r:id="rId16"/>
    <p:sldId id="279" r:id="rId17"/>
    <p:sldId id="265" r:id="rId18"/>
    <p:sldId id="266" r:id="rId19"/>
    <p:sldId id="267" r:id="rId20"/>
    <p:sldId id="281" r:id="rId21"/>
    <p:sldId id="268" r:id="rId22"/>
    <p:sldId id="288" r:id="rId23"/>
    <p:sldId id="282" r:id="rId24"/>
    <p:sldId id="284" r:id="rId25"/>
    <p:sldId id="285" r:id="rId26"/>
    <p:sldId id="286" r:id="rId27"/>
    <p:sldId id="287" r:id="rId28"/>
    <p:sldId id="295" r:id="rId29"/>
    <p:sldId id="289" r:id="rId30"/>
    <p:sldId id="290" r:id="rId31"/>
    <p:sldId id="291" r:id="rId32"/>
    <p:sldId id="293" r:id="rId33"/>
    <p:sldId id="292" r:id="rId34"/>
    <p:sldId id="294" r:id="rId3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AC"/>
    <a:srgbClr val="073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A8751-BD2B-4C61-8D87-2CC4E2B4B8BA}" v="6" dt="2024-10-03T13:59:08.0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1"/>
    <p:restoredTop sz="94674"/>
  </p:normalViewPr>
  <p:slideViewPr>
    <p:cSldViewPr snapToGrid="0">
      <p:cViewPr varScale="1">
        <p:scale>
          <a:sx n="106" d="100"/>
          <a:sy n="106" d="100"/>
        </p:scale>
        <p:origin x="810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hette, Gilles" userId="58ff85de-f5d5-490a-a52b-51041545bbee" providerId="ADAL" clId="{D82A8751-BD2B-4C61-8D87-2CC4E2B4B8BA}"/>
    <pc:docChg chg="custSel modSld">
      <pc:chgData name="Rochette, Gilles" userId="58ff85de-f5d5-490a-a52b-51041545bbee" providerId="ADAL" clId="{D82A8751-BD2B-4C61-8D87-2CC4E2B4B8BA}" dt="2024-10-03T14:01:16.754" v="104" actId="20577"/>
      <pc:docMkLst>
        <pc:docMk/>
      </pc:docMkLst>
      <pc:sldChg chg="addSp modSp mod">
        <pc:chgData name="Rochette, Gilles" userId="58ff85de-f5d5-490a-a52b-51041545bbee" providerId="ADAL" clId="{D82A8751-BD2B-4C61-8D87-2CC4E2B4B8BA}" dt="2024-10-03T14:01:16.754" v="104" actId="20577"/>
        <pc:sldMkLst>
          <pc:docMk/>
          <pc:sldMk cId="3375020047" sldId="271"/>
        </pc:sldMkLst>
        <pc:spChg chg="add mod">
          <ac:chgData name="Rochette, Gilles" userId="58ff85de-f5d5-490a-a52b-51041545bbee" providerId="ADAL" clId="{D82A8751-BD2B-4C61-8D87-2CC4E2B4B8BA}" dt="2024-10-03T13:58:19.182" v="8" actId="1076"/>
          <ac:spMkLst>
            <pc:docMk/>
            <pc:sldMk cId="3375020047" sldId="271"/>
            <ac:spMk id="3" creationId="{04C2439F-0710-4085-25AA-223B1D3155F3}"/>
          </ac:spMkLst>
        </pc:spChg>
        <pc:spChg chg="mod">
          <ac:chgData name="Rochette, Gilles" userId="58ff85de-f5d5-490a-a52b-51041545bbee" providerId="ADAL" clId="{D82A8751-BD2B-4C61-8D87-2CC4E2B4B8BA}" dt="2024-10-03T14:01:16.754" v="104" actId="20577"/>
          <ac:spMkLst>
            <pc:docMk/>
            <pc:sldMk cId="3375020047" sldId="271"/>
            <ac:spMk id="15" creationId="{7D6F1D9D-C4DD-92A2-4034-EC6606510C79}"/>
          </ac:spMkLst>
        </pc:spChg>
        <pc:picChg chg="add mod">
          <ac:chgData name="Rochette, Gilles" userId="58ff85de-f5d5-490a-a52b-51041545bbee" providerId="ADAL" clId="{D82A8751-BD2B-4C61-8D87-2CC4E2B4B8BA}" dt="2024-10-03T13:59:08.040" v="14" actId="1076"/>
          <ac:picMkLst>
            <pc:docMk/>
            <pc:sldMk cId="3375020047" sldId="271"/>
            <ac:picMk id="1026" creationId="{E1424B7B-FB03-371E-D3F7-80927B80F75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50BF6-97C9-46EF-8B82-DED066C435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DBD576-CDE9-470D-A8E2-283118A6A665}">
      <dgm:prSet/>
      <dgm:spPr>
        <a:solidFill>
          <a:srgbClr val="006FAC"/>
        </a:solidFill>
      </dgm:spPr>
      <dgm:t>
        <a:bodyPr/>
        <a:lstStyle/>
        <a:p>
          <a:r>
            <a:rPr lang="en-US"/>
            <a:t>En </a:t>
          </a:r>
          <a:r>
            <a:rPr lang="en-US">
              <a:latin typeface="Calibri"/>
            </a:rPr>
            <a:t>2023-2024</a:t>
          </a:r>
          <a:r>
            <a:rPr lang="en-US"/>
            <a:t>, </a:t>
          </a:r>
          <a:r>
            <a:rPr lang="en-US">
              <a:latin typeface="Calibri"/>
            </a:rPr>
            <a:t>455</a:t>
          </a:r>
          <a:r>
            <a:rPr lang="en-US"/>
            <a:t> </a:t>
          </a:r>
          <a:r>
            <a:rPr lang="en-US" err="1"/>
            <a:t>étudiant·es</a:t>
          </a:r>
          <a:r>
            <a:rPr lang="en-US"/>
            <a:t> et </a:t>
          </a:r>
          <a:r>
            <a:rPr lang="en-US" err="1"/>
            <a:t>leur</a:t>
          </a:r>
          <a:r>
            <a:rPr lang="en-US"/>
            <a:t> </a:t>
          </a:r>
          <a:r>
            <a:rPr lang="en-US" err="1"/>
            <a:t>famille</a:t>
          </a:r>
          <a:r>
            <a:rPr lang="en-US"/>
            <a:t> </a:t>
          </a:r>
          <a:r>
            <a:rPr lang="en-US" err="1"/>
            <a:t>ont</a:t>
          </a:r>
          <a:r>
            <a:rPr lang="en-US"/>
            <a:t> </a:t>
          </a:r>
          <a:r>
            <a:rPr lang="en-US" err="1"/>
            <a:t>reçu</a:t>
          </a:r>
          <a:r>
            <a:rPr lang="en-US"/>
            <a:t> du </a:t>
          </a:r>
          <a:r>
            <a:rPr lang="en-US" err="1"/>
            <a:t>soutien</a:t>
          </a:r>
          <a:r>
            <a:rPr lang="en-US" b="0"/>
            <a:t>.</a:t>
          </a:r>
          <a:endParaRPr lang="en-US"/>
        </a:p>
      </dgm:t>
    </dgm:pt>
    <dgm:pt modelId="{7CDDB612-949A-48E8-8334-4B4210510017}" type="parTrans" cxnId="{779DE950-463B-4B0C-A375-9F35EFCF777A}">
      <dgm:prSet/>
      <dgm:spPr/>
      <dgm:t>
        <a:bodyPr/>
        <a:lstStyle/>
        <a:p>
          <a:endParaRPr lang="en-US"/>
        </a:p>
      </dgm:t>
    </dgm:pt>
    <dgm:pt modelId="{AAAEF076-A848-4E96-915F-40827FE0C889}" type="sibTrans" cxnId="{779DE950-463B-4B0C-A375-9F35EFCF777A}">
      <dgm:prSet/>
      <dgm:spPr/>
      <dgm:t>
        <a:bodyPr/>
        <a:lstStyle/>
        <a:p>
          <a:endParaRPr lang="en-US"/>
        </a:p>
      </dgm:t>
    </dgm:pt>
    <dgm:pt modelId="{81FF7FD0-776B-4F81-9A8D-16503ABF349D}">
      <dgm:prSet/>
      <dgm:spPr>
        <a:solidFill>
          <a:srgbClr val="006FAC"/>
        </a:solidFill>
      </dgm:spPr>
      <dgm:t>
        <a:bodyPr/>
        <a:lstStyle/>
        <a:p>
          <a:r>
            <a:rPr lang="en-US" err="1"/>
            <a:t>Depuis</a:t>
          </a:r>
          <a:r>
            <a:rPr lang="en-US"/>
            <a:t> 30 </a:t>
          </a:r>
          <a:r>
            <a:rPr lang="en-US" err="1"/>
            <a:t>ans</a:t>
          </a:r>
          <a:r>
            <a:rPr lang="en-US"/>
            <a:t>, plus de 3 M $ remis à 5 000 </a:t>
          </a:r>
          <a:r>
            <a:rPr lang="en-US" err="1"/>
            <a:t>étudiant·es</a:t>
          </a:r>
          <a:r>
            <a:rPr lang="en-US" b="0"/>
            <a:t>.</a:t>
          </a:r>
          <a:endParaRPr lang="en-US"/>
        </a:p>
      </dgm:t>
    </dgm:pt>
    <dgm:pt modelId="{80BACC0B-65A6-4ED2-9499-CF0D37840EE8}" type="sibTrans" cxnId="{9F174494-22D3-43DD-9F8B-B95A936F9AB6}">
      <dgm:prSet/>
      <dgm:spPr/>
      <dgm:t>
        <a:bodyPr/>
        <a:lstStyle/>
        <a:p>
          <a:endParaRPr lang="en-US"/>
        </a:p>
      </dgm:t>
    </dgm:pt>
    <dgm:pt modelId="{F4B076B0-AC55-4959-B309-748A4E301C04}" type="parTrans" cxnId="{9F174494-22D3-43DD-9F8B-B95A936F9AB6}">
      <dgm:prSet/>
      <dgm:spPr/>
      <dgm:t>
        <a:bodyPr/>
        <a:lstStyle/>
        <a:p>
          <a:endParaRPr lang="en-US"/>
        </a:p>
      </dgm:t>
    </dgm:pt>
    <dgm:pt modelId="{C6DF4714-1892-423C-8313-F4F1BF0C9825}" type="pres">
      <dgm:prSet presAssocID="{54250BF6-97C9-46EF-8B82-DED066C43592}" presName="linear" presStyleCnt="0">
        <dgm:presLayoutVars>
          <dgm:animLvl val="lvl"/>
          <dgm:resizeHandles val="exact"/>
        </dgm:presLayoutVars>
      </dgm:prSet>
      <dgm:spPr/>
    </dgm:pt>
    <dgm:pt modelId="{3BBD59C8-86C4-4DE5-A7B3-D3EB49795A92}" type="pres">
      <dgm:prSet presAssocID="{81FF7FD0-776B-4F81-9A8D-16503ABF349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899778B-6435-4296-BDC2-13928C314379}" type="pres">
      <dgm:prSet presAssocID="{80BACC0B-65A6-4ED2-9499-CF0D37840EE8}" presName="spacer" presStyleCnt="0"/>
      <dgm:spPr/>
    </dgm:pt>
    <dgm:pt modelId="{E44819FE-8D54-4E89-91FF-24746C67B944}" type="pres">
      <dgm:prSet presAssocID="{C9DBD576-CDE9-470D-A8E2-283118A6A66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79DE950-463B-4B0C-A375-9F35EFCF777A}" srcId="{54250BF6-97C9-46EF-8B82-DED066C43592}" destId="{C9DBD576-CDE9-470D-A8E2-283118A6A665}" srcOrd="1" destOrd="0" parTransId="{7CDDB612-949A-48E8-8334-4B4210510017}" sibTransId="{AAAEF076-A848-4E96-915F-40827FE0C889}"/>
    <dgm:cxn modelId="{654C1D76-FD52-4971-AE1F-289D1A88589E}" type="presOf" srcId="{54250BF6-97C9-46EF-8B82-DED066C43592}" destId="{C6DF4714-1892-423C-8313-F4F1BF0C9825}" srcOrd="0" destOrd="0" presId="urn:microsoft.com/office/officeart/2005/8/layout/vList2"/>
    <dgm:cxn modelId="{58E5A679-C56C-4510-B6C0-2D926CD70FC9}" type="presOf" srcId="{81FF7FD0-776B-4F81-9A8D-16503ABF349D}" destId="{3BBD59C8-86C4-4DE5-A7B3-D3EB49795A92}" srcOrd="0" destOrd="0" presId="urn:microsoft.com/office/officeart/2005/8/layout/vList2"/>
    <dgm:cxn modelId="{9F174494-22D3-43DD-9F8B-B95A936F9AB6}" srcId="{54250BF6-97C9-46EF-8B82-DED066C43592}" destId="{81FF7FD0-776B-4F81-9A8D-16503ABF349D}" srcOrd="0" destOrd="0" parTransId="{F4B076B0-AC55-4959-B309-748A4E301C04}" sibTransId="{80BACC0B-65A6-4ED2-9499-CF0D37840EE8}"/>
    <dgm:cxn modelId="{AD9DA4EE-2C12-4993-B466-1FB794E7BE5F}" type="presOf" srcId="{C9DBD576-CDE9-470D-A8E2-283118A6A665}" destId="{E44819FE-8D54-4E89-91FF-24746C67B944}" srcOrd="0" destOrd="0" presId="urn:microsoft.com/office/officeart/2005/8/layout/vList2"/>
    <dgm:cxn modelId="{1A55DA74-9530-4D24-9868-4232676ABDDC}" type="presParOf" srcId="{C6DF4714-1892-423C-8313-F4F1BF0C9825}" destId="{3BBD59C8-86C4-4DE5-A7B3-D3EB49795A92}" srcOrd="0" destOrd="0" presId="urn:microsoft.com/office/officeart/2005/8/layout/vList2"/>
    <dgm:cxn modelId="{C50A3E43-2A19-4AF9-846C-81F45B5B3662}" type="presParOf" srcId="{C6DF4714-1892-423C-8313-F4F1BF0C9825}" destId="{3899778B-6435-4296-BDC2-13928C314379}" srcOrd="1" destOrd="0" presId="urn:microsoft.com/office/officeart/2005/8/layout/vList2"/>
    <dgm:cxn modelId="{6F833D8D-8E1A-4B60-A23A-19872C4846CA}" type="presParOf" srcId="{C6DF4714-1892-423C-8313-F4F1BF0C9825}" destId="{E44819FE-8D54-4E89-91FF-24746C67B94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D59C8-86C4-4DE5-A7B3-D3EB49795A92}">
      <dsp:nvSpPr>
        <dsp:cNvPr id="0" name=""/>
        <dsp:cNvSpPr/>
      </dsp:nvSpPr>
      <dsp:spPr>
        <a:xfrm>
          <a:off x="0" y="19060"/>
          <a:ext cx="9592310" cy="1152029"/>
        </a:xfrm>
        <a:prstGeom prst="roundRect">
          <a:avLst/>
        </a:prstGeom>
        <a:solidFill>
          <a:srgbClr val="006F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err="1"/>
            <a:t>Depuis</a:t>
          </a:r>
          <a:r>
            <a:rPr lang="en-US" sz="2900" kern="1200"/>
            <a:t> 30 </a:t>
          </a:r>
          <a:r>
            <a:rPr lang="en-US" sz="2900" kern="1200" err="1"/>
            <a:t>ans</a:t>
          </a:r>
          <a:r>
            <a:rPr lang="en-US" sz="2900" kern="1200"/>
            <a:t>, plus de 3 M $ remis à 5 000 </a:t>
          </a:r>
          <a:r>
            <a:rPr lang="en-US" sz="2900" kern="1200" err="1"/>
            <a:t>étudiant·es</a:t>
          </a:r>
          <a:r>
            <a:rPr lang="en-US" sz="2900" b="0" kern="1200"/>
            <a:t>.</a:t>
          </a:r>
          <a:endParaRPr lang="en-US" sz="2900" kern="1200"/>
        </a:p>
      </dsp:txBody>
      <dsp:txXfrm>
        <a:off x="56237" y="75297"/>
        <a:ext cx="9479836" cy="1039555"/>
      </dsp:txXfrm>
    </dsp:sp>
    <dsp:sp modelId="{E44819FE-8D54-4E89-91FF-24746C67B944}">
      <dsp:nvSpPr>
        <dsp:cNvPr id="0" name=""/>
        <dsp:cNvSpPr/>
      </dsp:nvSpPr>
      <dsp:spPr>
        <a:xfrm>
          <a:off x="0" y="1254610"/>
          <a:ext cx="9592310" cy="1152029"/>
        </a:xfrm>
        <a:prstGeom prst="roundRect">
          <a:avLst/>
        </a:prstGeom>
        <a:solidFill>
          <a:srgbClr val="006F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En </a:t>
          </a:r>
          <a:r>
            <a:rPr lang="en-US" sz="2900" kern="1200">
              <a:latin typeface="Calibri"/>
            </a:rPr>
            <a:t>2023-2024</a:t>
          </a:r>
          <a:r>
            <a:rPr lang="en-US" sz="2900" kern="1200"/>
            <a:t>, </a:t>
          </a:r>
          <a:r>
            <a:rPr lang="en-US" sz="2900" kern="1200">
              <a:latin typeface="Calibri"/>
            </a:rPr>
            <a:t>455</a:t>
          </a:r>
          <a:r>
            <a:rPr lang="en-US" sz="2900" kern="1200"/>
            <a:t> </a:t>
          </a:r>
          <a:r>
            <a:rPr lang="en-US" sz="2900" kern="1200" err="1"/>
            <a:t>étudiant·es</a:t>
          </a:r>
          <a:r>
            <a:rPr lang="en-US" sz="2900" kern="1200"/>
            <a:t> et </a:t>
          </a:r>
          <a:r>
            <a:rPr lang="en-US" sz="2900" kern="1200" err="1"/>
            <a:t>leur</a:t>
          </a:r>
          <a:r>
            <a:rPr lang="en-US" sz="2900" kern="1200"/>
            <a:t> </a:t>
          </a:r>
          <a:r>
            <a:rPr lang="en-US" sz="2900" kern="1200" err="1"/>
            <a:t>famille</a:t>
          </a:r>
          <a:r>
            <a:rPr lang="en-US" sz="2900" kern="1200"/>
            <a:t> </a:t>
          </a:r>
          <a:r>
            <a:rPr lang="en-US" sz="2900" kern="1200" err="1"/>
            <a:t>ont</a:t>
          </a:r>
          <a:r>
            <a:rPr lang="en-US" sz="2900" kern="1200"/>
            <a:t> </a:t>
          </a:r>
          <a:r>
            <a:rPr lang="en-US" sz="2900" kern="1200" err="1"/>
            <a:t>reçu</a:t>
          </a:r>
          <a:r>
            <a:rPr lang="en-US" sz="2900" kern="1200"/>
            <a:t> du </a:t>
          </a:r>
          <a:r>
            <a:rPr lang="en-US" sz="2900" kern="1200" err="1"/>
            <a:t>soutien</a:t>
          </a:r>
          <a:r>
            <a:rPr lang="en-US" sz="2900" b="0" kern="1200"/>
            <a:t>.</a:t>
          </a:r>
          <a:endParaRPr lang="en-US" sz="2900" kern="1200"/>
        </a:p>
      </dsp:txBody>
      <dsp:txXfrm>
        <a:off x="56237" y="1310847"/>
        <a:ext cx="9479836" cy="1039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5F292-E54D-4BF4-9734-0FA3234DFA64}" type="datetimeFigureOut">
              <a:t>03/10/2024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31C3E-0990-453C-B410-9E916650B86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4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/>
              <a:t>La </a:t>
            </a:r>
            <a:r>
              <a:rPr lang="en-US" err="1"/>
              <a:t>Fondation</a:t>
            </a:r>
            <a:r>
              <a:rPr lang="en-US"/>
              <a:t> </a:t>
            </a:r>
            <a:r>
              <a:rPr lang="en-US" err="1"/>
              <a:t>veille</a:t>
            </a:r>
            <a:r>
              <a:rPr lang="en-US"/>
              <a:t> à </a:t>
            </a:r>
            <a:r>
              <a:rPr lang="en-US" err="1"/>
              <a:t>ce</a:t>
            </a:r>
            <a:r>
              <a:rPr lang="en-US"/>
              <a:t> que les </a:t>
            </a:r>
            <a:r>
              <a:rPr lang="en-US" err="1"/>
              <a:t>étudiant·es</a:t>
            </a:r>
            <a:r>
              <a:rPr lang="en-US"/>
              <a:t> </a:t>
            </a:r>
            <a:r>
              <a:rPr lang="en-US" err="1"/>
              <a:t>bénéficient</a:t>
            </a:r>
            <a:r>
              <a:rPr lang="en-US"/>
              <a:t> de conditions </a:t>
            </a:r>
            <a:r>
              <a:rPr lang="en-US" err="1"/>
              <a:t>gagnantes</a:t>
            </a:r>
            <a:r>
              <a:rPr lang="en-US"/>
              <a:t> qui les </a:t>
            </a:r>
            <a:r>
              <a:rPr lang="en-US" err="1"/>
              <a:t>mèneront</a:t>
            </a:r>
            <a:r>
              <a:rPr lang="en-US"/>
              <a:t> à </a:t>
            </a:r>
            <a:r>
              <a:rPr lang="en-US" err="1"/>
              <a:t>l’université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sur le </a:t>
            </a:r>
            <a:r>
              <a:rPr lang="en-US" err="1"/>
              <a:t>marché</a:t>
            </a:r>
            <a:r>
              <a:rPr lang="en-US"/>
              <a:t> du travail.  </a:t>
            </a:r>
            <a:r>
              <a:rPr lang="en-US" err="1"/>
              <a:t>Penser</a:t>
            </a:r>
            <a:r>
              <a:rPr lang="en-US"/>
              <a:t> à un </a:t>
            </a:r>
            <a:r>
              <a:rPr lang="en-US" err="1"/>
              <a:t>autre</a:t>
            </a:r>
            <a:r>
              <a:rPr lang="en-US"/>
              <a:t> </a:t>
            </a:r>
            <a:r>
              <a:rPr lang="en-US" err="1"/>
              <a:t>texte</a:t>
            </a:r>
            <a:r>
              <a:rPr lang="en-US"/>
              <a:t> plus </a:t>
            </a:r>
            <a:r>
              <a:rPr lang="en-US" err="1"/>
              <a:t>porteur</a:t>
            </a:r>
            <a:endParaRPr lang="fr-FR" err="1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31C3E-0990-453C-B410-9E916650B867}" type="slidenum">
              <a:rPr lang="fr-FR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8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127E4978-0045-933D-AD4E-201A9AFA8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C037075B-2949-396A-AC96-194C7574F9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F1E89C05-EE71-35E0-171E-1EC562203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075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CAE84F4C-6803-7E90-23C8-E3524E3C1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9C3DD4EF-B167-BA31-C561-9B6676D549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EDFAA1CA-F82C-F5A9-C8D9-7B49DC5B6E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919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1E10F61A-3B39-3016-4513-4F3150B2F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BE3EA852-7BFD-A7F9-41B6-5ABE250824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9EAD7C86-FAD9-7709-4D10-D6B6080A0F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694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5C48F664-900B-26CB-51C7-B0705DBE8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DBC0015F-BF12-CD4E-C550-A8B7055E02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7FCA7F44-52F6-5665-D065-218F7009A6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90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55C7545F-A7A3-2D8B-0DB2-6084C9FBD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B1A9185C-6A8B-DC29-2942-56F0EF0B2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DAC487DC-78A9-7DD1-02DE-A87535FBE7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981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5BB9AA95-0D2B-2B79-92EA-886F5BCE3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1F83A669-9FB9-6C7E-BAB3-515794D714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F8A2ECBB-92B7-C685-B5E0-C19DFD9735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678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EBC05437-D76E-7EEF-AA20-A4C79DD86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9867A4F9-ADA1-BE18-E8C6-24EEE115A4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2501162B-0E33-92F1-BE4C-47964B26C4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517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56AD40FA-D1DA-6DC2-CEE8-B970A280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0A89CA48-8A5C-22D4-893B-77BCE69B00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52FEC24B-60E2-4133-E75B-B7124EA856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929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5A32A017-F85C-6C6D-5860-A3E345659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3EA0C4C6-0593-4AC4-E70D-C0705C9EFF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5BCC68C0-48D1-C206-2B24-D395AE498C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409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dab46dbc6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dab46dbc6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CAEA436D-64C1-E59A-2003-3E394289F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246C1116-9485-C94B-E286-838A839974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74256A71-D579-8C74-81E1-2E380FBEBC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199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FR"/>
              <a:t>«À 28 ans, j'ai fait un retour à l'école. J'étais sûr que j'allais avoir de la difficulté avec mon français, car j'ai toujours cru que j'étais dyslexique, mais le diagnostic coûte cher...» </a:t>
            </a:r>
            <a:endParaRPr lang="fr-CA"/>
          </a:p>
          <a:p>
            <a:r>
              <a:rPr lang="fr-FR" b="1"/>
              <a:t>«La Fondation m'a aidé à avoir un diagnostic». </a:t>
            </a:r>
            <a:endParaRPr lang="fr-CA"/>
          </a:p>
          <a:p>
            <a:r>
              <a:rPr lang="fr-CA"/>
              <a:t>« Maintenant, j'ai droit à un ordinateur et à du temps supplémentaire. Ça m'aide à me concentrer sur la matière et je réussis mes examens !»</a:t>
            </a:r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31C3E-0990-453C-B410-9E916650B867}" type="slidenum">
              <a:rPr lang="fr-FR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0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Brigade verte : 5 étudiants </a:t>
            </a:r>
            <a:r>
              <a:rPr lang="en-US"/>
              <a:t>rémunérés</a:t>
            </a:r>
            <a:r>
              <a:rPr lang="fr-CA"/>
              <a:t> </a:t>
            </a:r>
            <a:r>
              <a:rPr lang="en-US"/>
              <a:t>par la </a:t>
            </a:r>
            <a:r>
              <a:rPr lang="en-US" err="1"/>
              <a:t>Fondation</a:t>
            </a:r>
            <a:r>
              <a:rPr lang="en-US"/>
              <a:t>, pour </a:t>
            </a:r>
            <a:r>
              <a:rPr lang="en-US" err="1"/>
              <a:t>accompagner</a:t>
            </a:r>
            <a:r>
              <a:rPr lang="en-US"/>
              <a:t> la </a:t>
            </a:r>
            <a:r>
              <a:rPr lang="en-US" err="1"/>
              <a:t>communauté</a:t>
            </a:r>
            <a:r>
              <a:rPr lang="en-US"/>
              <a:t> du </a:t>
            </a:r>
            <a:r>
              <a:rPr lang="en-US" err="1"/>
              <a:t>Collèg</a:t>
            </a:r>
            <a:r>
              <a:rPr lang="fr-CA"/>
              <a:t>e </a:t>
            </a:r>
            <a:r>
              <a:rPr lang="en-US" err="1"/>
              <a:t>vers</a:t>
            </a:r>
            <a:r>
              <a:rPr lang="en-US"/>
              <a:t> de </a:t>
            </a:r>
            <a:r>
              <a:rPr lang="en-US" err="1"/>
              <a:t>meilleures</a:t>
            </a:r>
            <a:r>
              <a:rPr lang="en-US"/>
              <a:t> pratiques de </a:t>
            </a:r>
            <a:r>
              <a:rPr lang="en-US" err="1"/>
              <a:t>compostage</a:t>
            </a:r>
            <a:r>
              <a:rPr lang="en-US"/>
              <a:t> et de </a:t>
            </a:r>
            <a:r>
              <a:rPr lang="en-US" err="1"/>
              <a:t>recyclage</a:t>
            </a:r>
            <a:r>
              <a:rPr lang="en-US"/>
              <a:t> de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déchets</a:t>
            </a:r>
            <a:r>
              <a:rPr lang="en-US"/>
              <a:t> à la </a:t>
            </a:r>
            <a:r>
              <a:rPr lang="en-US" err="1"/>
              <a:t>cafétéria</a:t>
            </a:r>
            <a:r>
              <a:rPr lang="en-US"/>
              <a:t>. </a:t>
            </a:r>
            <a:endParaRPr lang="fr-FR" err="1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31C3E-0990-453C-B410-9E916650B867}" type="slidenum">
              <a:rPr lang="fr-FR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69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Faire un don via la page Web de la </a:t>
            </a:r>
            <a:r>
              <a:rPr lang="en-US" err="1">
                <a:cs typeface="Calibri"/>
              </a:rPr>
              <a:t>Fondation</a:t>
            </a:r>
            <a:r>
              <a:rPr lang="en-US">
                <a:cs typeface="Calibri"/>
              </a:rPr>
              <a:t> : </a:t>
            </a:r>
            <a:r>
              <a:rPr lang="en-US"/>
              <a:t>https://www.jedonneenligne.org/fondationcollegemaisonneuve/?hide_frmlist=1</a:t>
            </a:r>
            <a:endParaRPr lang="fr-FR"/>
          </a:p>
          <a:p>
            <a:r>
              <a:rPr lang="en-US"/>
              <a:t>https://www.jedonneenligne.org/fondationcollegemaisonneuve/?hide_frmlist=1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Formulaire</a:t>
            </a:r>
            <a:r>
              <a:rPr lang="en-US">
                <a:cs typeface="Calibri"/>
              </a:rPr>
              <a:t> de don via la </a:t>
            </a:r>
            <a:r>
              <a:rPr lang="en-US" err="1">
                <a:cs typeface="Calibri"/>
              </a:rPr>
              <a:t>paye</a:t>
            </a:r>
            <a:r>
              <a:rPr lang="en-US">
                <a:cs typeface="Calibri"/>
              </a:rPr>
              <a:t> : </a:t>
            </a:r>
            <a:r>
              <a:rPr lang="fr-FR"/>
              <a:t>https://intranet.cmaisonneuve.qc.ca/documents-et-informations/par-theme/emploi/nouvel-employe/don-a-la-fondation-via-la-paye/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31C3E-0990-453C-B410-9E916650B867}" type="slidenum">
              <a:rPr lang="fr-FR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89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C6A62983-7B76-8AD8-8C2C-34171E6C7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4756D20F-5943-EF85-83A5-47E79CA27D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FF0AD37A-B422-A492-B380-1D3140675C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4442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A941CB7F-716D-F4B3-D6DB-ED889347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ab46dbc65_0_41:notes">
            <a:extLst>
              <a:ext uri="{FF2B5EF4-FFF2-40B4-BE49-F238E27FC236}">
                <a16:creationId xmlns:a16="http://schemas.microsoft.com/office/drawing/2014/main" id="{E2F8AD79-6B68-899F-BA48-5C8EA76D68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dab46dbc65_0_41:notes">
            <a:extLst>
              <a:ext uri="{FF2B5EF4-FFF2-40B4-BE49-F238E27FC236}">
                <a16:creationId xmlns:a16="http://schemas.microsoft.com/office/drawing/2014/main" id="{24B93B7F-E0D4-E40E-44ED-2A62EC9486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346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0025" y="0"/>
            <a:ext cx="4371975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875" y="0"/>
            <a:ext cx="4981448" cy="340042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9025" y="3457575"/>
            <a:ext cx="4924425" cy="340042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10151" cy="68580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4762" y="4825"/>
            <a:ext cx="4401185" cy="6853555"/>
          </a:xfrm>
          <a:custGeom>
            <a:avLst/>
            <a:gdLst/>
            <a:ahLst/>
            <a:cxnLst/>
            <a:rect l="l" t="t" r="r" b="b"/>
            <a:pathLst>
              <a:path w="4401185" h="6853555">
                <a:moveTo>
                  <a:pt x="3601910" y="0"/>
                </a:moveTo>
                <a:lnTo>
                  <a:pt x="0" y="0"/>
                </a:lnTo>
                <a:lnTo>
                  <a:pt x="0" y="6853173"/>
                </a:lnTo>
                <a:lnTo>
                  <a:pt x="3654664" y="6853173"/>
                </a:lnTo>
                <a:lnTo>
                  <a:pt x="3805110" y="6546354"/>
                </a:lnTo>
                <a:lnTo>
                  <a:pt x="3822993" y="6505773"/>
                </a:lnTo>
                <a:lnTo>
                  <a:pt x="3840642" y="6464828"/>
                </a:lnTo>
                <a:lnTo>
                  <a:pt x="3858056" y="6423523"/>
                </a:lnTo>
                <a:lnTo>
                  <a:pt x="3875233" y="6381860"/>
                </a:lnTo>
                <a:lnTo>
                  <a:pt x="3892170" y="6339844"/>
                </a:lnTo>
                <a:lnTo>
                  <a:pt x="3908866" y="6297478"/>
                </a:lnTo>
                <a:lnTo>
                  <a:pt x="3925319" y="6254765"/>
                </a:lnTo>
                <a:lnTo>
                  <a:pt x="3941527" y="6211709"/>
                </a:lnTo>
                <a:lnTo>
                  <a:pt x="3957488" y="6168313"/>
                </a:lnTo>
                <a:lnTo>
                  <a:pt x="3973200" y="6124581"/>
                </a:lnTo>
                <a:lnTo>
                  <a:pt x="3988662" y="6080517"/>
                </a:lnTo>
                <a:lnTo>
                  <a:pt x="4003871" y="6036123"/>
                </a:lnTo>
                <a:lnTo>
                  <a:pt x="4018826" y="5991404"/>
                </a:lnTo>
                <a:lnTo>
                  <a:pt x="4033525" y="5946363"/>
                </a:lnTo>
                <a:lnTo>
                  <a:pt x="4047965" y="5901003"/>
                </a:lnTo>
                <a:lnTo>
                  <a:pt x="4062145" y="5855328"/>
                </a:lnTo>
                <a:lnTo>
                  <a:pt x="4076063" y="5809341"/>
                </a:lnTo>
                <a:lnTo>
                  <a:pt x="4089718" y="5763046"/>
                </a:lnTo>
                <a:lnTo>
                  <a:pt x="4103107" y="5716447"/>
                </a:lnTo>
                <a:lnTo>
                  <a:pt x="4116228" y="5669546"/>
                </a:lnTo>
                <a:lnTo>
                  <a:pt x="4129079" y="5622348"/>
                </a:lnTo>
                <a:lnTo>
                  <a:pt x="4141659" y="5574856"/>
                </a:lnTo>
                <a:lnTo>
                  <a:pt x="4153966" y="5527073"/>
                </a:lnTo>
                <a:lnTo>
                  <a:pt x="4165998" y="5479002"/>
                </a:lnTo>
                <a:lnTo>
                  <a:pt x="4177752" y="5430648"/>
                </a:lnTo>
                <a:lnTo>
                  <a:pt x="4189228" y="5382014"/>
                </a:lnTo>
                <a:lnTo>
                  <a:pt x="4200423" y="5333103"/>
                </a:lnTo>
                <a:lnTo>
                  <a:pt x="4211335" y="5283920"/>
                </a:lnTo>
                <a:lnTo>
                  <a:pt x="4221962" y="5234466"/>
                </a:lnTo>
                <a:lnTo>
                  <a:pt x="4232303" y="5184746"/>
                </a:lnTo>
                <a:lnTo>
                  <a:pt x="4242355" y="5134763"/>
                </a:lnTo>
                <a:lnTo>
                  <a:pt x="4252117" y="5084522"/>
                </a:lnTo>
                <a:lnTo>
                  <a:pt x="4261587" y="5034024"/>
                </a:lnTo>
                <a:lnTo>
                  <a:pt x="4270763" y="4983275"/>
                </a:lnTo>
                <a:lnTo>
                  <a:pt x="4279643" y="4932276"/>
                </a:lnTo>
                <a:lnTo>
                  <a:pt x="4288225" y="4881033"/>
                </a:lnTo>
                <a:lnTo>
                  <a:pt x="4296507" y="4829548"/>
                </a:lnTo>
                <a:lnTo>
                  <a:pt x="4304487" y="4777824"/>
                </a:lnTo>
                <a:lnTo>
                  <a:pt x="4312164" y="4725866"/>
                </a:lnTo>
                <a:lnTo>
                  <a:pt x="4319536" y="4673676"/>
                </a:lnTo>
                <a:lnTo>
                  <a:pt x="4326600" y="4621259"/>
                </a:lnTo>
                <a:lnTo>
                  <a:pt x="4333355" y="4568618"/>
                </a:lnTo>
                <a:lnTo>
                  <a:pt x="4339799" y="4515756"/>
                </a:lnTo>
                <a:lnTo>
                  <a:pt x="4345930" y="4462676"/>
                </a:lnTo>
                <a:lnTo>
                  <a:pt x="4351746" y="4409383"/>
                </a:lnTo>
                <a:lnTo>
                  <a:pt x="4357245" y="4355880"/>
                </a:lnTo>
                <a:lnTo>
                  <a:pt x="4362426" y="4302170"/>
                </a:lnTo>
                <a:lnTo>
                  <a:pt x="4367286" y="4248256"/>
                </a:lnTo>
                <a:lnTo>
                  <a:pt x="4371824" y="4194143"/>
                </a:lnTo>
                <a:lnTo>
                  <a:pt x="4376037" y="4139834"/>
                </a:lnTo>
                <a:lnTo>
                  <a:pt x="4379925" y="4085331"/>
                </a:lnTo>
                <a:lnTo>
                  <a:pt x="4383484" y="4030640"/>
                </a:lnTo>
                <a:lnTo>
                  <a:pt x="4386713" y="3975763"/>
                </a:lnTo>
                <a:lnTo>
                  <a:pt x="4389610" y="3920703"/>
                </a:lnTo>
                <a:lnTo>
                  <a:pt x="4392173" y="3865465"/>
                </a:lnTo>
                <a:lnTo>
                  <a:pt x="4394401" y="3810051"/>
                </a:lnTo>
                <a:lnTo>
                  <a:pt x="4396291" y="3754466"/>
                </a:lnTo>
                <a:lnTo>
                  <a:pt x="4397842" y="3698712"/>
                </a:lnTo>
                <a:lnTo>
                  <a:pt x="4399052" y="3642794"/>
                </a:lnTo>
                <a:lnTo>
                  <a:pt x="4399918" y="3586714"/>
                </a:lnTo>
                <a:lnTo>
                  <a:pt x="4400439" y="3530476"/>
                </a:lnTo>
                <a:lnTo>
                  <a:pt x="4400613" y="3474085"/>
                </a:lnTo>
                <a:lnTo>
                  <a:pt x="4400435" y="3417007"/>
                </a:lnTo>
                <a:lnTo>
                  <a:pt x="4399901" y="3360087"/>
                </a:lnTo>
                <a:lnTo>
                  <a:pt x="4399014" y="3303329"/>
                </a:lnTo>
                <a:lnTo>
                  <a:pt x="4397775" y="3246737"/>
                </a:lnTo>
                <a:lnTo>
                  <a:pt x="4396187" y="3190313"/>
                </a:lnTo>
                <a:lnTo>
                  <a:pt x="4394251" y="3134062"/>
                </a:lnTo>
                <a:lnTo>
                  <a:pt x="4391969" y="3077987"/>
                </a:lnTo>
                <a:lnTo>
                  <a:pt x="4389344" y="3022092"/>
                </a:lnTo>
                <a:lnTo>
                  <a:pt x="4386377" y="2966380"/>
                </a:lnTo>
                <a:lnTo>
                  <a:pt x="4383071" y="2910856"/>
                </a:lnTo>
                <a:lnTo>
                  <a:pt x="4379426" y="2855522"/>
                </a:lnTo>
                <a:lnTo>
                  <a:pt x="4375446" y="2800382"/>
                </a:lnTo>
                <a:lnTo>
                  <a:pt x="4371132" y="2745441"/>
                </a:lnTo>
                <a:lnTo>
                  <a:pt x="4366486" y="2690701"/>
                </a:lnTo>
                <a:lnTo>
                  <a:pt x="4361509" y="2636166"/>
                </a:lnTo>
                <a:lnTo>
                  <a:pt x="4356205" y="2581840"/>
                </a:lnTo>
                <a:lnTo>
                  <a:pt x="4350575" y="2527726"/>
                </a:lnTo>
                <a:lnTo>
                  <a:pt x="4344621" y="2473829"/>
                </a:lnTo>
                <a:lnTo>
                  <a:pt x="4338344" y="2420151"/>
                </a:lnTo>
                <a:lnTo>
                  <a:pt x="4331747" y="2366697"/>
                </a:lnTo>
                <a:lnTo>
                  <a:pt x="4324832" y="2313470"/>
                </a:lnTo>
                <a:lnTo>
                  <a:pt x="4317601" y="2260473"/>
                </a:lnTo>
                <a:lnTo>
                  <a:pt x="4310055" y="2207710"/>
                </a:lnTo>
                <a:lnTo>
                  <a:pt x="4302197" y="2155186"/>
                </a:lnTo>
                <a:lnTo>
                  <a:pt x="4294028" y="2102903"/>
                </a:lnTo>
                <a:lnTo>
                  <a:pt x="4285551" y="2050865"/>
                </a:lnTo>
                <a:lnTo>
                  <a:pt x="4276768" y="1999075"/>
                </a:lnTo>
                <a:lnTo>
                  <a:pt x="4267680" y="1947538"/>
                </a:lnTo>
                <a:lnTo>
                  <a:pt x="4258289" y="1896257"/>
                </a:lnTo>
                <a:lnTo>
                  <a:pt x="4248597" y="1845236"/>
                </a:lnTo>
                <a:lnTo>
                  <a:pt x="4238607" y="1794478"/>
                </a:lnTo>
                <a:lnTo>
                  <a:pt x="4228320" y="1743987"/>
                </a:lnTo>
                <a:lnTo>
                  <a:pt x="4217739" y="1693766"/>
                </a:lnTo>
                <a:lnTo>
                  <a:pt x="4206864" y="1643820"/>
                </a:lnTo>
                <a:lnTo>
                  <a:pt x="4195699" y="1594151"/>
                </a:lnTo>
                <a:lnTo>
                  <a:pt x="4184244" y="1544764"/>
                </a:lnTo>
                <a:lnTo>
                  <a:pt x="4172503" y="1495661"/>
                </a:lnTo>
                <a:lnTo>
                  <a:pt x="4160476" y="1446848"/>
                </a:lnTo>
                <a:lnTo>
                  <a:pt x="4148167" y="1398326"/>
                </a:lnTo>
                <a:lnTo>
                  <a:pt x="4135576" y="1350101"/>
                </a:lnTo>
                <a:lnTo>
                  <a:pt x="4122706" y="1302175"/>
                </a:lnTo>
                <a:lnTo>
                  <a:pt x="4109559" y="1254552"/>
                </a:lnTo>
                <a:lnTo>
                  <a:pt x="4096137" y="1207236"/>
                </a:lnTo>
                <a:lnTo>
                  <a:pt x="4082442" y="1160231"/>
                </a:lnTo>
                <a:lnTo>
                  <a:pt x="4068475" y="1113539"/>
                </a:lnTo>
                <a:lnTo>
                  <a:pt x="4054239" y="1067165"/>
                </a:lnTo>
                <a:lnTo>
                  <a:pt x="4039735" y="1021113"/>
                </a:lnTo>
                <a:lnTo>
                  <a:pt x="4024966" y="975385"/>
                </a:lnTo>
                <a:lnTo>
                  <a:pt x="4009933" y="929986"/>
                </a:lnTo>
                <a:lnTo>
                  <a:pt x="3994639" y="884919"/>
                </a:lnTo>
                <a:lnTo>
                  <a:pt x="3979085" y="840188"/>
                </a:lnTo>
                <a:lnTo>
                  <a:pt x="3963273" y="795797"/>
                </a:lnTo>
                <a:lnTo>
                  <a:pt x="3947206" y="751748"/>
                </a:lnTo>
                <a:lnTo>
                  <a:pt x="3930885" y="708046"/>
                </a:lnTo>
                <a:lnTo>
                  <a:pt x="3914312" y="664695"/>
                </a:lnTo>
                <a:lnTo>
                  <a:pt x="3897490" y="621697"/>
                </a:lnTo>
                <a:lnTo>
                  <a:pt x="3880419" y="579057"/>
                </a:lnTo>
                <a:lnTo>
                  <a:pt x="3863103" y="536778"/>
                </a:lnTo>
                <a:lnTo>
                  <a:pt x="3845542" y="494864"/>
                </a:lnTo>
                <a:lnTo>
                  <a:pt x="3827740" y="453319"/>
                </a:lnTo>
                <a:lnTo>
                  <a:pt x="3809698" y="412145"/>
                </a:lnTo>
                <a:lnTo>
                  <a:pt x="3791417" y="371348"/>
                </a:lnTo>
                <a:lnTo>
                  <a:pt x="3772900" y="330929"/>
                </a:lnTo>
                <a:lnTo>
                  <a:pt x="3754149" y="290894"/>
                </a:lnTo>
                <a:lnTo>
                  <a:pt x="3735166" y="251245"/>
                </a:lnTo>
                <a:lnTo>
                  <a:pt x="3715953" y="211987"/>
                </a:lnTo>
                <a:lnTo>
                  <a:pt x="3696511" y="173122"/>
                </a:lnTo>
                <a:lnTo>
                  <a:pt x="3676843" y="134655"/>
                </a:lnTo>
                <a:lnTo>
                  <a:pt x="3656950" y="96589"/>
                </a:lnTo>
                <a:lnTo>
                  <a:pt x="3636835" y="58927"/>
                </a:lnTo>
                <a:lnTo>
                  <a:pt x="3601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762" y="4825"/>
            <a:ext cx="4401185" cy="6853555"/>
          </a:xfrm>
          <a:custGeom>
            <a:avLst/>
            <a:gdLst/>
            <a:ahLst/>
            <a:cxnLst/>
            <a:rect l="l" t="t" r="r" b="b"/>
            <a:pathLst>
              <a:path w="4401185" h="6853555">
                <a:moveTo>
                  <a:pt x="0" y="0"/>
                </a:moveTo>
                <a:lnTo>
                  <a:pt x="3601910" y="0"/>
                </a:lnTo>
                <a:lnTo>
                  <a:pt x="3636835" y="58927"/>
                </a:lnTo>
                <a:lnTo>
                  <a:pt x="3656950" y="96589"/>
                </a:lnTo>
                <a:lnTo>
                  <a:pt x="3676843" y="134655"/>
                </a:lnTo>
                <a:lnTo>
                  <a:pt x="3696511" y="173122"/>
                </a:lnTo>
                <a:lnTo>
                  <a:pt x="3715953" y="211987"/>
                </a:lnTo>
                <a:lnTo>
                  <a:pt x="3735166" y="251245"/>
                </a:lnTo>
                <a:lnTo>
                  <a:pt x="3754149" y="290894"/>
                </a:lnTo>
                <a:lnTo>
                  <a:pt x="3772900" y="330929"/>
                </a:lnTo>
                <a:lnTo>
                  <a:pt x="3791417" y="371348"/>
                </a:lnTo>
                <a:lnTo>
                  <a:pt x="3809698" y="412145"/>
                </a:lnTo>
                <a:lnTo>
                  <a:pt x="3827740" y="453319"/>
                </a:lnTo>
                <a:lnTo>
                  <a:pt x="3845542" y="494864"/>
                </a:lnTo>
                <a:lnTo>
                  <a:pt x="3863103" y="536778"/>
                </a:lnTo>
                <a:lnTo>
                  <a:pt x="3880419" y="579057"/>
                </a:lnTo>
                <a:lnTo>
                  <a:pt x="3897490" y="621697"/>
                </a:lnTo>
                <a:lnTo>
                  <a:pt x="3914312" y="664695"/>
                </a:lnTo>
                <a:lnTo>
                  <a:pt x="3930885" y="708046"/>
                </a:lnTo>
                <a:lnTo>
                  <a:pt x="3947206" y="751748"/>
                </a:lnTo>
                <a:lnTo>
                  <a:pt x="3963273" y="795797"/>
                </a:lnTo>
                <a:lnTo>
                  <a:pt x="3979085" y="840188"/>
                </a:lnTo>
                <a:lnTo>
                  <a:pt x="3994639" y="884919"/>
                </a:lnTo>
                <a:lnTo>
                  <a:pt x="4009933" y="929986"/>
                </a:lnTo>
                <a:lnTo>
                  <a:pt x="4024966" y="975385"/>
                </a:lnTo>
                <a:lnTo>
                  <a:pt x="4039735" y="1021113"/>
                </a:lnTo>
                <a:lnTo>
                  <a:pt x="4054239" y="1067165"/>
                </a:lnTo>
                <a:lnTo>
                  <a:pt x="4068475" y="1113539"/>
                </a:lnTo>
                <a:lnTo>
                  <a:pt x="4082442" y="1160231"/>
                </a:lnTo>
                <a:lnTo>
                  <a:pt x="4096137" y="1207236"/>
                </a:lnTo>
                <a:lnTo>
                  <a:pt x="4109559" y="1254552"/>
                </a:lnTo>
                <a:lnTo>
                  <a:pt x="4122706" y="1302175"/>
                </a:lnTo>
                <a:lnTo>
                  <a:pt x="4135576" y="1350101"/>
                </a:lnTo>
                <a:lnTo>
                  <a:pt x="4148167" y="1398326"/>
                </a:lnTo>
                <a:lnTo>
                  <a:pt x="4160476" y="1446848"/>
                </a:lnTo>
                <a:lnTo>
                  <a:pt x="4172503" y="1495661"/>
                </a:lnTo>
                <a:lnTo>
                  <a:pt x="4184244" y="1544764"/>
                </a:lnTo>
                <a:lnTo>
                  <a:pt x="4195699" y="1594151"/>
                </a:lnTo>
                <a:lnTo>
                  <a:pt x="4206864" y="1643820"/>
                </a:lnTo>
                <a:lnTo>
                  <a:pt x="4217739" y="1693766"/>
                </a:lnTo>
                <a:lnTo>
                  <a:pt x="4228320" y="1743987"/>
                </a:lnTo>
                <a:lnTo>
                  <a:pt x="4238607" y="1794478"/>
                </a:lnTo>
                <a:lnTo>
                  <a:pt x="4248597" y="1845236"/>
                </a:lnTo>
                <a:lnTo>
                  <a:pt x="4258289" y="1896257"/>
                </a:lnTo>
                <a:lnTo>
                  <a:pt x="4267680" y="1947538"/>
                </a:lnTo>
                <a:lnTo>
                  <a:pt x="4276768" y="1999075"/>
                </a:lnTo>
                <a:lnTo>
                  <a:pt x="4285551" y="2050865"/>
                </a:lnTo>
                <a:lnTo>
                  <a:pt x="4294028" y="2102903"/>
                </a:lnTo>
                <a:lnTo>
                  <a:pt x="4302197" y="2155186"/>
                </a:lnTo>
                <a:lnTo>
                  <a:pt x="4310055" y="2207710"/>
                </a:lnTo>
                <a:lnTo>
                  <a:pt x="4317601" y="2260473"/>
                </a:lnTo>
                <a:lnTo>
                  <a:pt x="4324832" y="2313470"/>
                </a:lnTo>
                <a:lnTo>
                  <a:pt x="4331747" y="2366697"/>
                </a:lnTo>
                <a:lnTo>
                  <a:pt x="4338344" y="2420151"/>
                </a:lnTo>
                <a:lnTo>
                  <a:pt x="4344621" y="2473829"/>
                </a:lnTo>
                <a:lnTo>
                  <a:pt x="4350575" y="2527726"/>
                </a:lnTo>
                <a:lnTo>
                  <a:pt x="4356205" y="2581840"/>
                </a:lnTo>
                <a:lnTo>
                  <a:pt x="4361509" y="2636166"/>
                </a:lnTo>
                <a:lnTo>
                  <a:pt x="4366486" y="2690701"/>
                </a:lnTo>
                <a:lnTo>
                  <a:pt x="4371132" y="2745441"/>
                </a:lnTo>
                <a:lnTo>
                  <a:pt x="4375446" y="2800382"/>
                </a:lnTo>
                <a:lnTo>
                  <a:pt x="4379426" y="2855522"/>
                </a:lnTo>
                <a:lnTo>
                  <a:pt x="4383071" y="2910856"/>
                </a:lnTo>
                <a:lnTo>
                  <a:pt x="4386377" y="2966380"/>
                </a:lnTo>
                <a:lnTo>
                  <a:pt x="4389344" y="3022092"/>
                </a:lnTo>
                <a:lnTo>
                  <a:pt x="4391969" y="3077987"/>
                </a:lnTo>
                <a:lnTo>
                  <a:pt x="4394251" y="3134062"/>
                </a:lnTo>
                <a:lnTo>
                  <a:pt x="4396187" y="3190313"/>
                </a:lnTo>
                <a:lnTo>
                  <a:pt x="4397775" y="3246737"/>
                </a:lnTo>
                <a:lnTo>
                  <a:pt x="4399014" y="3303329"/>
                </a:lnTo>
                <a:lnTo>
                  <a:pt x="4399901" y="3360087"/>
                </a:lnTo>
                <a:lnTo>
                  <a:pt x="4400435" y="3417007"/>
                </a:lnTo>
                <a:lnTo>
                  <a:pt x="4400613" y="3474085"/>
                </a:lnTo>
                <a:lnTo>
                  <a:pt x="4400439" y="3530476"/>
                </a:lnTo>
                <a:lnTo>
                  <a:pt x="4399918" y="3586714"/>
                </a:lnTo>
                <a:lnTo>
                  <a:pt x="4399052" y="3642794"/>
                </a:lnTo>
                <a:lnTo>
                  <a:pt x="4397842" y="3698712"/>
                </a:lnTo>
                <a:lnTo>
                  <a:pt x="4396291" y="3754466"/>
                </a:lnTo>
                <a:lnTo>
                  <a:pt x="4394401" y="3810051"/>
                </a:lnTo>
                <a:lnTo>
                  <a:pt x="4392173" y="3865465"/>
                </a:lnTo>
                <a:lnTo>
                  <a:pt x="4389610" y="3920703"/>
                </a:lnTo>
                <a:lnTo>
                  <a:pt x="4386713" y="3975763"/>
                </a:lnTo>
                <a:lnTo>
                  <a:pt x="4383484" y="4030640"/>
                </a:lnTo>
                <a:lnTo>
                  <a:pt x="4379925" y="4085331"/>
                </a:lnTo>
                <a:lnTo>
                  <a:pt x="4376037" y="4139834"/>
                </a:lnTo>
                <a:lnTo>
                  <a:pt x="4371824" y="4194143"/>
                </a:lnTo>
                <a:lnTo>
                  <a:pt x="4367286" y="4248256"/>
                </a:lnTo>
                <a:lnTo>
                  <a:pt x="4362426" y="4302170"/>
                </a:lnTo>
                <a:lnTo>
                  <a:pt x="4357245" y="4355880"/>
                </a:lnTo>
                <a:lnTo>
                  <a:pt x="4351746" y="4409383"/>
                </a:lnTo>
                <a:lnTo>
                  <a:pt x="4345930" y="4462676"/>
                </a:lnTo>
                <a:lnTo>
                  <a:pt x="4339799" y="4515756"/>
                </a:lnTo>
                <a:lnTo>
                  <a:pt x="4333355" y="4568618"/>
                </a:lnTo>
                <a:lnTo>
                  <a:pt x="4326600" y="4621259"/>
                </a:lnTo>
                <a:lnTo>
                  <a:pt x="4319536" y="4673676"/>
                </a:lnTo>
                <a:lnTo>
                  <a:pt x="4312164" y="4725866"/>
                </a:lnTo>
                <a:lnTo>
                  <a:pt x="4304487" y="4777824"/>
                </a:lnTo>
                <a:lnTo>
                  <a:pt x="4296507" y="4829548"/>
                </a:lnTo>
                <a:lnTo>
                  <a:pt x="4288225" y="4881033"/>
                </a:lnTo>
                <a:lnTo>
                  <a:pt x="4279643" y="4932276"/>
                </a:lnTo>
                <a:lnTo>
                  <a:pt x="4270763" y="4983275"/>
                </a:lnTo>
                <a:lnTo>
                  <a:pt x="4261587" y="5034024"/>
                </a:lnTo>
                <a:lnTo>
                  <a:pt x="4252117" y="5084522"/>
                </a:lnTo>
                <a:lnTo>
                  <a:pt x="4242355" y="5134763"/>
                </a:lnTo>
                <a:lnTo>
                  <a:pt x="4232303" y="5184746"/>
                </a:lnTo>
                <a:lnTo>
                  <a:pt x="4221962" y="5234466"/>
                </a:lnTo>
                <a:lnTo>
                  <a:pt x="4211335" y="5283920"/>
                </a:lnTo>
                <a:lnTo>
                  <a:pt x="4200423" y="5333103"/>
                </a:lnTo>
                <a:lnTo>
                  <a:pt x="4189228" y="5382014"/>
                </a:lnTo>
                <a:lnTo>
                  <a:pt x="4177752" y="5430648"/>
                </a:lnTo>
                <a:lnTo>
                  <a:pt x="4165998" y="5479002"/>
                </a:lnTo>
                <a:lnTo>
                  <a:pt x="4153966" y="5527073"/>
                </a:lnTo>
                <a:lnTo>
                  <a:pt x="4141659" y="5574856"/>
                </a:lnTo>
                <a:lnTo>
                  <a:pt x="4129079" y="5622348"/>
                </a:lnTo>
                <a:lnTo>
                  <a:pt x="4116228" y="5669546"/>
                </a:lnTo>
                <a:lnTo>
                  <a:pt x="4103107" y="5716447"/>
                </a:lnTo>
                <a:lnTo>
                  <a:pt x="4089718" y="5763046"/>
                </a:lnTo>
                <a:lnTo>
                  <a:pt x="4076063" y="5809341"/>
                </a:lnTo>
                <a:lnTo>
                  <a:pt x="4062145" y="5855328"/>
                </a:lnTo>
                <a:lnTo>
                  <a:pt x="4047965" y="5901003"/>
                </a:lnTo>
                <a:lnTo>
                  <a:pt x="4033525" y="5946363"/>
                </a:lnTo>
                <a:lnTo>
                  <a:pt x="4018826" y="5991404"/>
                </a:lnTo>
                <a:lnTo>
                  <a:pt x="4003871" y="6036123"/>
                </a:lnTo>
                <a:lnTo>
                  <a:pt x="3988662" y="6080517"/>
                </a:lnTo>
                <a:lnTo>
                  <a:pt x="3973200" y="6124581"/>
                </a:lnTo>
                <a:lnTo>
                  <a:pt x="3957488" y="6168313"/>
                </a:lnTo>
                <a:lnTo>
                  <a:pt x="3941527" y="6211709"/>
                </a:lnTo>
                <a:lnTo>
                  <a:pt x="3925319" y="6254765"/>
                </a:lnTo>
                <a:lnTo>
                  <a:pt x="3908866" y="6297478"/>
                </a:lnTo>
                <a:lnTo>
                  <a:pt x="3892170" y="6339844"/>
                </a:lnTo>
                <a:lnTo>
                  <a:pt x="3875233" y="6381860"/>
                </a:lnTo>
                <a:lnTo>
                  <a:pt x="3858056" y="6423523"/>
                </a:lnTo>
                <a:lnTo>
                  <a:pt x="3840642" y="6464828"/>
                </a:lnTo>
                <a:lnTo>
                  <a:pt x="3822993" y="6505773"/>
                </a:lnTo>
                <a:lnTo>
                  <a:pt x="3805110" y="6546354"/>
                </a:lnTo>
                <a:lnTo>
                  <a:pt x="3654664" y="6853173"/>
                </a:lnTo>
              </a:path>
              <a:path w="4401185" h="6853555">
                <a:moveTo>
                  <a:pt x="0" y="6853173"/>
                </a:moveTo>
                <a:lnTo>
                  <a:pt x="0" y="0"/>
                </a:lnTo>
              </a:path>
            </a:pathLst>
          </a:custGeom>
          <a:ln w="9525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0"/>
            <a:ext cx="4391025" cy="6858000"/>
          </a:xfrm>
          <a:custGeom>
            <a:avLst/>
            <a:gdLst/>
            <a:ahLst/>
            <a:cxnLst/>
            <a:rect l="l" t="t" r="r" b="b"/>
            <a:pathLst>
              <a:path w="4391025" h="6858000">
                <a:moveTo>
                  <a:pt x="3592195" y="0"/>
                </a:moveTo>
                <a:lnTo>
                  <a:pt x="0" y="0"/>
                </a:lnTo>
                <a:lnTo>
                  <a:pt x="0" y="6858000"/>
                </a:lnTo>
                <a:lnTo>
                  <a:pt x="3642614" y="6858000"/>
                </a:lnTo>
                <a:lnTo>
                  <a:pt x="3795522" y="6546418"/>
                </a:lnTo>
                <a:lnTo>
                  <a:pt x="3813404" y="6505837"/>
                </a:lnTo>
                <a:lnTo>
                  <a:pt x="3831054" y="6464892"/>
                </a:lnTo>
                <a:lnTo>
                  <a:pt x="3848468" y="6423587"/>
                </a:lnTo>
                <a:lnTo>
                  <a:pt x="3865644" y="6381924"/>
                </a:lnTo>
                <a:lnTo>
                  <a:pt x="3882581" y="6339909"/>
                </a:lnTo>
                <a:lnTo>
                  <a:pt x="3899277" y="6297543"/>
                </a:lnTo>
                <a:lnTo>
                  <a:pt x="3915730" y="6254830"/>
                </a:lnTo>
                <a:lnTo>
                  <a:pt x="3931938" y="6211775"/>
                </a:lnTo>
                <a:lnTo>
                  <a:pt x="3947899" y="6168380"/>
                </a:lnTo>
                <a:lnTo>
                  <a:pt x="3963612" y="6124649"/>
                </a:lnTo>
                <a:lnTo>
                  <a:pt x="3979073" y="6080586"/>
                </a:lnTo>
                <a:lnTo>
                  <a:pt x="3994283" y="6036193"/>
                </a:lnTo>
                <a:lnTo>
                  <a:pt x="4009238" y="5991475"/>
                </a:lnTo>
                <a:lnTo>
                  <a:pt x="4023936" y="5946435"/>
                </a:lnTo>
                <a:lnTo>
                  <a:pt x="4038376" y="5901076"/>
                </a:lnTo>
                <a:lnTo>
                  <a:pt x="4052557" y="5855402"/>
                </a:lnTo>
                <a:lnTo>
                  <a:pt x="4066475" y="5809416"/>
                </a:lnTo>
                <a:lnTo>
                  <a:pt x="4080129" y="5763123"/>
                </a:lnTo>
                <a:lnTo>
                  <a:pt x="4093518" y="5716525"/>
                </a:lnTo>
                <a:lnTo>
                  <a:pt x="4106639" y="5669625"/>
                </a:lnTo>
                <a:lnTo>
                  <a:pt x="4119491" y="5622429"/>
                </a:lnTo>
                <a:lnTo>
                  <a:pt x="4132071" y="5574937"/>
                </a:lnTo>
                <a:lnTo>
                  <a:pt x="4144378" y="5527156"/>
                </a:lnTo>
                <a:lnTo>
                  <a:pt x="4156409" y="5479087"/>
                </a:lnTo>
                <a:lnTo>
                  <a:pt x="4168164" y="5430735"/>
                </a:lnTo>
                <a:lnTo>
                  <a:pt x="4179639" y="5382102"/>
                </a:lnTo>
                <a:lnTo>
                  <a:pt x="4190834" y="5333193"/>
                </a:lnTo>
                <a:lnTo>
                  <a:pt x="4201746" y="5284010"/>
                </a:lnTo>
                <a:lnTo>
                  <a:pt x="4212373" y="5234558"/>
                </a:lnTo>
                <a:lnTo>
                  <a:pt x="4222714" y="5184840"/>
                </a:lnTo>
                <a:lnTo>
                  <a:pt x="4232767" y="5134859"/>
                </a:lnTo>
                <a:lnTo>
                  <a:pt x="4242529" y="5084619"/>
                </a:lnTo>
                <a:lnTo>
                  <a:pt x="4251999" y="5034123"/>
                </a:lnTo>
                <a:lnTo>
                  <a:pt x="4261174" y="4983375"/>
                </a:lnTo>
                <a:lnTo>
                  <a:pt x="4270054" y="4932378"/>
                </a:lnTo>
                <a:lnTo>
                  <a:pt x="4278636" y="4881136"/>
                </a:lnTo>
                <a:lnTo>
                  <a:pt x="4286918" y="4829652"/>
                </a:lnTo>
                <a:lnTo>
                  <a:pt x="4294899" y="4777930"/>
                </a:lnTo>
                <a:lnTo>
                  <a:pt x="4302576" y="4725973"/>
                </a:lnTo>
                <a:lnTo>
                  <a:pt x="4309947" y="4673785"/>
                </a:lnTo>
                <a:lnTo>
                  <a:pt x="4317012" y="4621369"/>
                </a:lnTo>
                <a:lnTo>
                  <a:pt x="4323767" y="4568729"/>
                </a:lnTo>
                <a:lnTo>
                  <a:pt x="4330211" y="4515868"/>
                </a:lnTo>
                <a:lnTo>
                  <a:pt x="4336342" y="4462790"/>
                </a:lnTo>
                <a:lnTo>
                  <a:pt x="4342158" y="4409498"/>
                </a:lnTo>
                <a:lnTo>
                  <a:pt x="4347657" y="4355996"/>
                </a:lnTo>
                <a:lnTo>
                  <a:pt x="4352838" y="4302287"/>
                </a:lnTo>
                <a:lnTo>
                  <a:pt x="4357698" y="4248375"/>
                </a:lnTo>
                <a:lnTo>
                  <a:pt x="4362235" y="4194263"/>
                </a:lnTo>
                <a:lnTo>
                  <a:pt x="4366449" y="4139954"/>
                </a:lnTo>
                <a:lnTo>
                  <a:pt x="4370336" y="4085453"/>
                </a:lnTo>
                <a:lnTo>
                  <a:pt x="4373895" y="4030763"/>
                </a:lnTo>
                <a:lnTo>
                  <a:pt x="4377124" y="3975886"/>
                </a:lnTo>
                <a:lnTo>
                  <a:pt x="4380021" y="3920827"/>
                </a:lnTo>
                <a:lnTo>
                  <a:pt x="4382585" y="3865590"/>
                </a:lnTo>
                <a:lnTo>
                  <a:pt x="4384813" y="3810177"/>
                </a:lnTo>
                <a:lnTo>
                  <a:pt x="4386703" y="3754592"/>
                </a:lnTo>
                <a:lnTo>
                  <a:pt x="4388254" y="3698838"/>
                </a:lnTo>
                <a:lnTo>
                  <a:pt x="4389463" y="3642920"/>
                </a:lnTo>
                <a:lnTo>
                  <a:pt x="4390329" y="3586841"/>
                </a:lnTo>
                <a:lnTo>
                  <a:pt x="4390850" y="3530603"/>
                </a:lnTo>
                <a:lnTo>
                  <a:pt x="4391025" y="3474212"/>
                </a:lnTo>
                <a:lnTo>
                  <a:pt x="4390846" y="3417129"/>
                </a:lnTo>
                <a:lnTo>
                  <a:pt x="4390312" y="3360204"/>
                </a:lnTo>
                <a:lnTo>
                  <a:pt x="4389425" y="3303441"/>
                </a:lnTo>
                <a:lnTo>
                  <a:pt x="4388186" y="3246844"/>
                </a:lnTo>
                <a:lnTo>
                  <a:pt x="4386598" y="3190417"/>
                </a:lnTo>
                <a:lnTo>
                  <a:pt x="4384662" y="3134162"/>
                </a:lnTo>
                <a:lnTo>
                  <a:pt x="4382381" y="3078083"/>
                </a:lnTo>
                <a:lnTo>
                  <a:pt x="4379756" y="3022185"/>
                </a:lnTo>
                <a:lnTo>
                  <a:pt x="4376789" y="2966470"/>
                </a:lnTo>
                <a:lnTo>
                  <a:pt x="4373482" y="2910942"/>
                </a:lnTo>
                <a:lnTo>
                  <a:pt x="4369837" y="2855606"/>
                </a:lnTo>
                <a:lnTo>
                  <a:pt x="4365857" y="2800464"/>
                </a:lnTo>
                <a:lnTo>
                  <a:pt x="4361542" y="2745520"/>
                </a:lnTo>
                <a:lnTo>
                  <a:pt x="4356896" y="2690778"/>
                </a:lnTo>
                <a:lnTo>
                  <a:pt x="4351920" y="2636241"/>
                </a:lnTo>
                <a:lnTo>
                  <a:pt x="4346615" y="2581914"/>
                </a:lnTo>
                <a:lnTo>
                  <a:pt x="4340985" y="2527799"/>
                </a:lnTo>
                <a:lnTo>
                  <a:pt x="4335030" y="2473900"/>
                </a:lnTo>
                <a:lnTo>
                  <a:pt x="4328753" y="2420221"/>
                </a:lnTo>
                <a:lnTo>
                  <a:pt x="4322156" y="2366766"/>
                </a:lnTo>
                <a:lnTo>
                  <a:pt x="4315240" y="2313537"/>
                </a:lnTo>
                <a:lnTo>
                  <a:pt x="4308008" y="2260540"/>
                </a:lnTo>
                <a:lnTo>
                  <a:pt x="4300462" y="2207777"/>
                </a:lnTo>
                <a:lnTo>
                  <a:pt x="4292603" y="2155251"/>
                </a:lnTo>
                <a:lnTo>
                  <a:pt x="4284434" y="2102968"/>
                </a:lnTo>
                <a:lnTo>
                  <a:pt x="4275956" y="2050929"/>
                </a:lnTo>
                <a:lnTo>
                  <a:pt x="4267172" y="1999140"/>
                </a:lnTo>
                <a:lnTo>
                  <a:pt x="4258083" y="1947602"/>
                </a:lnTo>
                <a:lnTo>
                  <a:pt x="4248691" y="1896321"/>
                </a:lnTo>
                <a:lnTo>
                  <a:pt x="4238999" y="1845300"/>
                </a:lnTo>
                <a:lnTo>
                  <a:pt x="4229008" y="1794542"/>
                </a:lnTo>
                <a:lnTo>
                  <a:pt x="4218720" y="1744051"/>
                </a:lnTo>
                <a:lnTo>
                  <a:pt x="4208137" y="1693830"/>
                </a:lnTo>
                <a:lnTo>
                  <a:pt x="4197261" y="1643883"/>
                </a:lnTo>
                <a:lnTo>
                  <a:pt x="4186094" y="1594215"/>
                </a:lnTo>
                <a:lnTo>
                  <a:pt x="4174638" y="1544827"/>
                </a:lnTo>
                <a:lnTo>
                  <a:pt x="4162895" y="1495725"/>
                </a:lnTo>
                <a:lnTo>
                  <a:pt x="4150867" y="1446911"/>
                </a:lnTo>
                <a:lnTo>
                  <a:pt x="4138556" y="1398390"/>
                </a:lnTo>
                <a:lnTo>
                  <a:pt x="4125964" y="1350164"/>
                </a:lnTo>
                <a:lnTo>
                  <a:pt x="4113092" y="1302238"/>
                </a:lnTo>
                <a:lnTo>
                  <a:pt x="4099944" y="1254615"/>
                </a:lnTo>
                <a:lnTo>
                  <a:pt x="4086519" y="1207299"/>
                </a:lnTo>
                <a:lnTo>
                  <a:pt x="4072822" y="1160293"/>
                </a:lnTo>
                <a:lnTo>
                  <a:pt x="4058853" y="1113601"/>
                </a:lnTo>
                <a:lnTo>
                  <a:pt x="4044614" y="1067227"/>
                </a:lnTo>
                <a:lnTo>
                  <a:pt x="4030108" y="1021174"/>
                </a:lnTo>
                <a:lnTo>
                  <a:pt x="4015336" y="975445"/>
                </a:lnTo>
                <a:lnTo>
                  <a:pt x="4000301" y="930046"/>
                </a:lnTo>
                <a:lnTo>
                  <a:pt x="3985004" y="884978"/>
                </a:lnTo>
                <a:lnTo>
                  <a:pt x="3969447" y="840246"/>
                </a:lnTo>
                <a:lnTo>
                  <a:pt x="3953633" y="795853"/>
                </a:lnTo>
                <a:lnTo>
                  <a:pt x="3937563" y="751803"/>
                </a:lnTo>
                <a:lnTo>
                  <a:pt x="3921238" y="708099"/>
                </a:lnTo>
                <a:lnTo>
                  <a:pt x="3904662" y="664746"/>
                </a:lnTo>
                <a:lnTo>
                  <a:pt x="3887836" y="621747"/>
                </a:lnTo>
                <a:lnTo>
                  <a:pt x="3870762" y="579105"/>
                </a:lnTo>
                <a:lnTo>
                  <a:pt x="3853442" y="536824"/>
                </a:lnTo>
                <a:lnTo>
                  <a:pt x="3835878" y="494907"/>
                </a:lnTo>
                <a:lnTo>
                  <a:pt x="3818072" y="453359"/>
                </a:lnTo>
                <a:lnTo>
                  <a:pt x="3800025" y="412183"/>
                </a:lnTo>
                <a:lnTo>
                  <a:pt x="3781740" y="371382"/>
                </a:lnTo>
                <a:lnTo>
                  <a:pt x="3763219" y="330960"/>
                </a:lnTo>
                <a:lnTo>
                  <a:pt x="3744464" y="290921"/>
                </a:lnTo>
                <a:lnTo>
                  <a:pt x="3725476" y="251269"/>
                </a:lnTo>
                <a:lnTo>
                  <a:pt x="3706258" y="212006"/>
                </a:lnTo>
                <a:lnTo>
                  <a:pt x="3686811" y="173137"/>
                </a:lnTo>
                <a:lnTo>
                  <a:pt x="3667138" y="134665"/>
                </a:lnTo>
                <a:lnTo>
                  <a:pt x="3647240" y="96594"/>
                </a:lnTo>
                <a:lnTo>
                  <a:pt x="3627120" y="58927"/>
                </a:lnTo>
                <a:lnTo>
                  <a:pt x="3592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8159" y="1861185"/>
            <a:ext cx="2343785" cy="1475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7175" y="390525"/>
            <a:ext cx="3705225" cy="5791200"/>
          </a:xfrm>
          <a:custGeom>
            <a:avLst/>
            <a:gdLst/>
            <a:ahLst/>
            <a:cxnLst/>
            <a:rect l="l" t="t" r="r" b="b"/>
            <a:pathLst>
              <a:path w="3705225" h="5791200">
                <a:moveTo>
                  <a:pt x="3334766" y="0"/>
                </a:moveTo>
                <a:lnTo>
                  <a:pt x="370522" y="0"/>
                </a:lnTo>
                <a:lnTo>
                  <a:pt x="324044" y="2886"/>
                </a:lnTo>
                <a:lnTo>
                  <a:pt x="279289" y="11314"/>
                </a:lnTo>
                <a:lnTo>
                  <a:pt x="236604" y="24937"/>
                </a:lnTo>
                <a:lnTo>
                  <a:pt x="196337" y="43409"/>
                </a:lnTo>
                <a:lnTo>
                  <a:pt x="158834" y="66381"/>
                </a:lnTo>
                <a:lnTo>
                  <a:pt x="124443" y="93508"/>
                </a:lnTo>
                <a:lnTo>
                  <a:pt x="93511" y="124443"/>
                </a:lnTo>
                <a:lnTo>
                  <a:pt x="66384" y="158838"/>
                </a:lnTo>
                <a:lnTo>
                  <a:pt x="43412" y="196347"/>
                </a:lnTo>
                <a:lnTo>
                  <a:pt x="24940" y="236623"/>
                </a:lnTo>
                <a:lnTo>
                  <a:pt x="11316" y="279319"/>
                </a:lnTo>
                <a:lnTo>
                  <a:pt x="2886" y="324089"/>
                </a:lnTo>
                <a:lnTo>
                  <a:pt x="0" y="370586"/>
                </a:lnTo>
                <a:lnTo>
                  <a:pt x="0" y="5420677"/>
                </a:lnTo>
                <a:lnTo>
                  <a:pt x="2886" y="5467155"/>
                </a:lnTo>
                <a:lnTo>
                  <a:pt x="11316" y="5511910"/>
                </a:lnTo>
                <a:lnTo>
                  <a:pt x="24940" y="5554595"/>
                </a:lnTo>
                <a:lnTo>
                  <a:pt x="43412" y="5594862"/>
                </a:lnTo>
                <a:lnTo>
                  <a:pt x="66384" y="5632365"/>
                </a:lnTo>
                <a:lnTo>
                  <a:pt x="93511" y="5666756"/>
                </a:lnTo>
                <a:lnTo>
                  <a:pt x="124443" y="5697688"/>
                </a:lnTo>
                <a:lnTo>
                  <a:pt x="158834" y="5724815"/>
                </a:lnTo>
                <a:lnTo>
                  <a:pt x="196337" y="5747787"/>
                </a:lnTo>
                <a:lnTo>
                  <a:pt x="236604" y="5766259"/>
                </a:lnTo>
                <a:lnTo>
                  <a:pt x="279289" y="5779883"/>
                </a:lnTo>
                <a:lnTo>
                  <a:pt x="324044" y="5788313"/>
                </a:lnTo>
                <a:lnTo>
                  <a:pt x="370522" y="5791200"/>
                </a:lnTo>
                <a:lnTo>
                  <a:pt x="3334639" y="5791200"/>
                </a:lnTo>
                <a:lnTo>
                  <a:pt x="3381135" y="5788313"/>
                </a:lnTo>
                <a:lnTo>
                  <a:pt x="3425905" y="5779883"/>
                </a:lnTo>
                <a:lnTo>
                  <a:pt x="3468601" y="5766259"/>
                </a:lnTo>
                <a:lnTo>
                  <a:pt x="3508877" y="5747787"/>
                </a:lnTo>
                <a:lnTo>
                  <a:pt x="3546386" y="5724815"/>
                </a:lnTo>
                <a:lnTo>
                  <a:pt x="3580781" y="5697688"/>
                </a:lnTo>
                <a:lnTo>
                  <a:pt x="3611716" y="5666756"/>
                </a:lnTo>
                <a:lnTo>
                  <a:pt x="3638843" y="5632365"/>
                </a:lnTo>
                <a:lnTo>
                  <a:pt x="3661815" y="5594862"/>
                </a:lnTo>
                <a:lnTo>
                  <a:pt x="3680287" y="5554595"/>
                </a:lnTo>
                <a:lnTo>
                  <a:pt x="3693910" y="5511910"/>
                </a:lnTo>
                <a:lnTo>
                  <a:pt x="3702338" y="5467155"/>
                </a:lnTo>
                <a:lnTo>
                  <a:pt x="3705225" y="5420677"/>
                </a:lnTo>
                <a:lnTo>
                  <a:pt x="3705225" y="370586"/>
                </a:lnTo>
                <a:lnTo>
                  <a:pt x="3702338" y="324089"/>
                </a:lnTo>
                <a:lnTo>
                  <a:pt x="3693910" y="279319"/>
                </a:lnTo>
                <a:lnTo>
                  <a:pt x="3680288" y="236623"/>
                </a:lnTo>
                <a:lnTo>
                  <a:pt x="3661819" y="196347"/>
                </a:lnTo>
                <a:lnTo>
                  <a:pt x="3638850" y="158838"/>
                </a:lnTo>
                <a:lnTo>
                  <a:pt x="3611728" y="124443"/>
                </a:lnTo>
                <a:lnTo>
                  <a:pt x="3580801" y="93508"/>
                </a:lnTo>
                <a:lnTo>
                  <a:pt x="3546416" y="66381"/>
                </a:lnTo>
                <a:lnTo>
                  <a:pt x="3508919" y="43409"/>
                </a:lnTo>
                <a:lnTo>
                  <a:pt x="3468659" y="24937"/>
                </a:lnTo>
                <a:lnTo>
                  <a:pt x="3425982" y="11314"/>
                </a:lnTo>
                <a:lnTo>
                  <a:pt x="3381235" y="2886"/>
                </a:lnTo>
                <a:lnTo>
                  <a:pt x="3334766" y="0"/>
                </a:lnTo>
                <a:close/>
              </a:path>
            </a:pathLst>
          </a:custGeom>
          <a:solidFill>
            <a:srgbClr val="CFD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7486" y="590168"/>
            <a:ext cx="10148658" cy="8576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7166" y="2213368"/>
            <a:ext cx="10030460" cy="3562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hyperlink" Target="https://www.jedonneenligne.org/fondationcollegemaisonneuve/?hide_frmlist=1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intranet.cmaisonneuve.qc.ca/documents-et-informations/par-theme/emploi/nouvel-employe/don-a-la-fondation-via-la-paye/" TargetMode="Externa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3-Schemas_Site-Web/Versions/V2/Images/Shema-2_Cartes-epicerie_300dpi_V1.jpg" TargetMode="External"/><Relationship Id="rId5" Type="http://schemas.openxmlformats.org/officeDocument/2006/relationships/image" Target="../media/image36.jpe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3-Schemas_Site-Web/Versions/V2/Images/Shema-2_Paniers-Noel_300dpi_V1.jpg" TargetMode="External"/><Relationship Id="rId5" Type="http://schemas.openxmlformats.org/officeDocument/2006/relationships/image" Target="../media/image37.jpeg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3-Schemas_Site-Web/Versions/V2/Images/Shema-2_Aide-transports_300dpi_V1.jpg" TargetMode="External"/><Relationship Id="rId5" Type="http://schemas.openxmlformats.org/officeDocument/2006/relationships/image" Target="../media/image38.jpeg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3-Schemas_Site-Web/Versions/V2/Images/Shema-2_Aide-frais-scolaires_300dpi_V1.jpg" TargetMode="External"/><Relationship Id="rId5" Type="http://schemas.openxmlformats.org/officeDocument/2006/relationships/image" Target="../media/image39.jpe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3-Schemas_Site-Web/Versions/V2/Images/Shema-2_Aide-fournitures-scolaires_300dpi_V1.jpg" TargetMode="External"/><Relationship Id="rId5" Type="http://schemas.openxmlformats.org/officeDocument/2006/relationships/image" Target="../media/image40.jpe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PPT-Presentation_3-Schemas/Versions/V2/Images/Shema-3_Collation-grades_300dpi_V1.jpg" TargetMode="External"/><Relationship Id="rId5" Type="http://schemas.openxmlformats.org/officeDocument/2006/relationships/image" Target="../media/image41.jpeg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PPT-Presentation_3-Schemas/Versions/V2/Images/Shema-3_Gala-engagement_300dpi_V1.jpg" TargetMode="External"/><Relationship Id="rId5" Type="http://schemas.openxmlformats.org/officeDocument/2006/relationships/image" Target="../media/image42.jpeg"/><Relationship Id="rId4" Type="http://schemas.openxmlformats.org/officeDocument/2006/relationships/slide" Target="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PPT-Presentation_3-Schemas/Versions/V2/1118_CM-Fondation_PPT-Presentation_V2/Images/Images-PPT/Shema-3_Concours-innotation_300dpi_V1.jpg" TargetMode="External"/><Relationship Id="rId5" Type="http://schemas.openxmlformats.org/officeDocument/2006/relationships/image" Target="../media/image43.jpeg"/><Relationship Id="rId4" Type="http://schemas.openxmlformats.org/officeDocument/2006/relationships/slide" Target="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PPT-Presentation_3-Schemas/Versions/V3_Mini-corrections/1118_CM-Fondation_PPT-Presentation_V3/Images/Images-PPT/Shema-3_Cegep-spectacle_300dpi_V2.jpg" TargetMode="External"/><Relationship Id="rId5" Type="http://schemas.openxmlformats.org/officeDocument/2006/relationships/image" Target="../media/image44.jpeg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PPT-Presentation_3-Schemas/Versions/V2/Images/Shema-3_Gala-Vikings_300dpi_V1.jpg" TargetMode="External"/><Relationship Id="rId5" Type="http://schemas.openxmlformats.org/officeDocument/2006/relationships/image" Target="../media/image45.jpeg"/><Relationship Id="rId4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stefanipaquin/Documents/&#8226;DOCUMENTS/2024/&#8226;%20Projet-en-cours/1118_CM-Fondation_PPT-Presentation_3-Schemas/Versions/V2/Images/Shema-3_Parents-etudes_300dpi_V1.jpg" TargetMode="External"/><Relationship Id="rId5" Type="http://schemas.openxmlformats.org/officeDocument/2006/relationships/image" Target="../media/image46.jpe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stefanipaquin/Documents/&#8226;DOCUMENTS/2024/&#8226;%20Projet-en-cours/1118_CM-Fondation_PPT-Presentation_3-Schemas/Versions/V2/Images/Shema-1_300dpi_V1.pn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8.png"/><Relationship Id="rId7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file:////Users/stefanipaquin/Documents/&#8226;DOCUMENTS/2024/&#8226;%20Projet-en-cours/1118_CM-Fondation_PPT-Presentation_3-Schemas/Versions/V2/Images/Shema-2_300dpi_V2.png" TargetMode="External"/><Relationship Id="rId10" Type="http://schemas.openxmlformats.org/officeDocument/2006/relationships/slide" Target="slide24.xml"/><Relationship Id="rId4" Type="http://schemas.openxmlformats.org/officeDocument/2006/relationships/image" Target="../media/image10.png"/><Relationship Id="rId9" Type="http://schemas.openxmlformats.org/officeDocument/2006/relationships/slide" Target="slide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8.png"/><Relationship Id="rId7" Type="http://schemas.openxmlformats.org/officeDocument/2006/relationships/slide" Target="slide2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image" Target="file:////Users/stefanipaquin/Documents/&#8226;DOCUMENTS/2024/&#8226;%20Projet-en-cours/1118_CM-Fondation_PPT-Presentation_3-Schemas/Versions/V3_Mini-corrections/1118_CM-Fondation_PPT-Presentation_V3/Images/Images-PPT/Shema-3_300dpi_V2.png" TargetMode="External"/><Relationship Id="rId10" Type="http://schemas.openxmlformats.org/officeDocument/2006/relationships/slide" Target="slide30.xml"/><Relationship Id="rId4" Type="http://schemas.openxmlformats.org/officeDocument/2006/relationships/image" Target="../media/image11.png"/><Relationship Id="rId9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95198"/>
            <a:ext cx="12192000" cy="31623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45281" y="4524274"/>
            <a:ext cx="1762125" cy="1057275"/>
          </a:xfrm>
          <a:prstGeom prst="rect">
            <a:avLst/>
          </a:prstGeom>
          <a:solidFill>
            <a:srgbClr val="006FAC"/>
          </a:solidFill>
        </p:spPr>
        <p:txBody>
          <a:bodyPr vert="horz" wrap="square" lIns="0" tIns="219075" rIns="0" bIns="0" rtlCol="0">
            <a:spAutoFit/>
          </a:bodyPr>
          <a:lstStyle/>
          <a:p>
            <a:pPr marL="318770" marR="234315" indent="-86360">
              <a:lnSpc>
                <a:spcPts val="2330"/>
              </a:lnSpc>
              <a:spcBef>
                <a:spcPts val="1725"/>
              </a:spcBef>
            </a:pPr>
            <a:r>
              <a:rPr sz="2100" b="0" dirty="0" err="1">
                <a:solidFill>
                  <a:srgbClr val="FFFFFF"/>
                </a:solidFill>
                <a:latin typeface="Calibri Light"/>
                <a:cs typeface="Calibri Light"/>
              </a:rPr>
              <a:t>Découvrir</a:t>
            </a:r>
            <a:r>
              <a:rPr sz="2100" b="0" spc="-1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100" b="0" spc="35" dirty="0">
                <a:solidFill>
                  <a:srgbClr val="FFFFFF"/>
                </a:solidFill>
                <a:latin typeface="Calibri Light"/>
                <a:cs typeface="Calibri Light"/>
              </a:rPr>
              <a:t>la </a:t>
            </a:r>
            <a:r>
              <a:rPr sz="2100" b="0" spc="-10" dirty="0" err="1">
                <a:solidFill>
                  <a:srgbClr val="FFFFFF"/>
                </a:solidFill>
                <a:latin typeface="Calibri Light"/>
                <a:cs typeface="Calibri Light"/>
              </a:rPr>
              <a:t>Fondation</a:t>
            </a:r>
            <a:endParaRPr sz="21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35640" y="4524274"/>
            <a:ext cx="1762125" cy="1057275"/>
          </a:xfrm>
          <a:prstGeom prst="rect">
            <a:avLst/>
          </a:prstGeom>
          <a:solidFill>
            <a:srgbClr val="006FAC"/>
          </a:solidFill>
        </p:spPr>
        <p:txBody>
          <a:bodyPr vert="horz" wrap="square" lIns="0" tIns="219075" rIns="0" bIns="0" rtlCol="0">
            <a:spAutoFit/>
          </a:bodyPr>
          <a:lstStyle/>
          <a:p>
            <a:pPr marL="391795" marR="387350" indent="-9525">
              <a:lnSpc>
                <a:spcPts val="2330"/>
              </a:lnSpc>
              <a:spcBef>
                <a:spcPts val="1725"/>
              </a:spcBef>
            </a:pPr>
            <a:r>
              <a:rPr sz="2100" b="0" spc="-10">
                <a:solidFill>
                  <a:srgbClr val="FFFFFF"/>
                </a:solidFill>
                <a:latin typeface="Calibri Light"/>
                <a:cs typeface="Calibri Light"/>
              </a:rPr>
              <a:t>Pourquoi </a:t>
            </a:r>
            <a:r>
              <a:rPr sz="2100" b="0">
                <a:solidFill>
                  <a:srgbClr val="FFFFFF"/>
                </a:solidFill>
                <a:latin typeface="Calibri Light"/>
                <a:cs typeface="Calibri Light"/>
              </a:rPr>
              <a:t>donner</a:t>
            </a:r>
            <a:r>
              <a:rPr sz="2100" b="0" spc="-9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100" b="0" spc="-50">
                <a:solidFill>
                  <a:srgbClr val="FFFFFF"/>
                </a:solidFill>
                <a:latin typeface="Calibri Light"/>
                <a:cs typeface="Calibri Light"/>
              </a:rPr>
              <a:t>?</a:t>
            </a:r>
            <a:endParaRPr sz="21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5999" y="4524273"/>
            <a:ext cx="1762125" cy="1057275"/>
          </a:xfrm>
          <a:prstGeom prst="rect">
            <a:avLst/>
          </a:prstGeom>
          <a:solidFill>
            <a:srgbClr val="006FAC"/>
          </a:solidFill>
        </p:spPr>
        <p:txBody>
          <a:bodyPr vert="horz" wrap="square" lIns="0" tIns="73660" rIns="0" bIns="0" rtlCol="0">
            <a:spAutoFit/>
          </a:bodyPr>
          <a:lstStyle/>
          <a:p>
            <a:pPr marL="250190" marR="255270" indent="10795" algn="ctr">
              <a:lnSpc>
                <a:spcPct val="92400"/>
              </a:lnSpc>
              <a:spcBef>
                <a:spcPts val="580"/>
              </a:spcBef>
            </a:pPr>
            <a:r>
              <a:rPr sz="2100" b="0" spc="-10" dirty="0">
                <a:solidFill>
                  <a:srgbClr val="FFFFFF"/>
                </a:solidFill>
                <a:latin typeface="Calibri Light"/>
                <a:cs typeface="Calibri Light"/>
              </a:rPr>
              <a:t>Comment </a:t>
            </a:r>
            <a:r>
              <a:rPr sz="2100" b="0" dirty="0">
                <a:solidFill>
                  <a:srgbClr val="FFFFFF"/>
                </a:solidFill>
                <a:latin typeface="Calibri Light"/>
                <a:cs typeface="Calibri Light"/>
              </a:rPr>
              <a:t>aider</a:t>
            </a:r>
            <a:r>
              <a:rPr sz="21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100" b="0" spc="-25" dirty="0">
                <a:solidFill>
                  <a:srgbClr val="FFFFFF"/>
                </a:solidFill>
                <a:latin typeface="Calibri Light"/>
                <a:cs typeface="Calibri Light"/>
              </a:rPr>
              <a:t>la </a:t>
            </a:r>
            <a:r>
              <a:rPr sz="2100" b="0" dirty="0" err="1">
                <a:solidFill>
                  <a:srgbClr val="FFFFFF"/>
                </a:solidFill>
                <a:latin typeface="Calibri Light"/>
                <a:cs typeface="Calibri Light"/>
              </a:rPr>
              <a:t>Fondation</a:t>
            </a:r>
            <a:r>
              <a:rPr sz="2100" b="0" spc="-22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100" b="0" spc="-50" dirty="0">
                <a:solidFill>
                  <a:srgbClr val="FFFFFF"/>
                </a:solidFill>
                <a:latin typeface="Calibri Light"/>
                <a:cs typeface="Calibri Light"/>
              </a:rPr>
              <a:t>?</a:t>
            </a:r>
            <a:endParaRPr sz="2100" dirty="0">
              <a:latin typeface="Calibri Light"/>
              <a:cs typeface="Calibri Light"/>
            </a:endParaRPr>
          </a:p>
        </p:txBody>
      </p:sp>
      <p:pic>
        <p:nvPicPr>
          <p:cNvPr id="8" name="Image 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D8ADE62-6363-4200-B3AD-DB125EFEA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9" y="4524274"/>
            <a:ext cx="3773214" cy="10691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D0893-6759-24A8-1296-615236D3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61" y="1385510"/>
            <a:ext cx="3715821" cy="2297283"/>
          </a:xfrm>
        </p:spPr>
        <p:txBody>
          <a:bodyPr wrap="square"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fr-FR" sz="4000" b="1" dirty="0">
                <a:solidFill>
                  <a:srgbClr val="07305D"/>
                </a:solidFill>
              </a:rPr>
              <a:t>En 2023-2024, </a:t>
            </a:r>
            <a:br>
              <a:rPr lang="fr-FR" sz="4000" b="1" dirty="0">
                <a:solidFill>
                  <a:srgbClr val="07305D"/>
                </a:solidFill>
              </a:rPr>
            </a:br>
            <a:r>
              <a:rPr lang="fr-FR" sz="4000" b="1" dirty="0">
                <a:solidFill>
                  <a:srgbClr val="07305D"/>
                </a:solidFill>
              </a:rPr>
              <a:t>la Fondation </a:t>
            </a:r>
            <a:br>
              <a:rPr lang="fr-FR" sz="4000" b="1" dirty="0">
                <a:solidFill>
                  <a:srgbClr val="07305D"/>
                </a:solidFill>
              </a:rPr>
            </a:br>
            <a:r>
              <a:rPr lang="fr-FR" sz="4000" b="1" dirty="0">
                <a:solidFill>
                  <a:srgbClr val="07305D"/>
                </a:solidFill>
              </a:rPr>
              <a:t>a décerné </a:t>
            </a:r>
            <a:br>
              <a:rPr lang="fr-FR" sz="4000" b="1" dirty="0">
                <a:solidFill>
                  <a:srgbClr val="07305D"/>
                </a:solidFill>
              </a:rPr>
            </a:br>
            <a:r>
              <a:rPr lang="fr-FR" sz="4000" b="1" dirty="0">
                <a:solidFill>
                  <a:srgbClr val="07305D"/>
                </a:solidFill>
              </a:rPr>
              <a:t>115 bourses. </a:t>
            </a:r>
          </a:p>
        </p:txBody>
      </p:sp>
      <p:pic>
        <p:nvPicPr>
          <p:cNvPr id="12" name="Image 11" descr="Une image contenant Visage humain, habits, personne, sourire&#10;&#10;Description générée automatiquement">
            <a:extLst>
              <a:ext uri="{FF2B5EF4-FFF2-40B4-BE49-F238E27FC236}">
                <a16:creationId xmlns:a16="http://schemas.microsoft.com/office/drawing/2014/main" id="{00EC557D-D66B-9A6E-FFEC-A1CED69F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8"/>
          <a:stretch/>
        </p:blipFill>
        <p:spPr>
          <a:xfrm>
            <a:off x="5065566" y="10"/>
            <a:ext cx="7032825" cy="4378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0F7F20FD-2F1C-71B7-0DF1-629EBC6A50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86" r="20855" b="-2"/>
          <a:stretch/>
        </p:blipFill>
        <p:spPr>
          <a:xfrm>
            <a:off x="5065566" y="4378817"/>
            <a:ext cx="3524828" cy="2479183"/>
          </a:xfrm>
          <a:prstGeom prst="rect">
            <a:avLst/>
          </a:prstGeom>
        </p:spPr>
      </p:pic>
      <p:pic>
        <p:nvPicPr>
          <p:cNvPr id="10" name="Image 9" descr="Une image contenant personne, habits, Visage humain, sourire&#10;&#10;Description générée automatiquement">
            <a:extLst>
              <a:ext uri="{FF2B5EF4-FFF2-40B4-BE49-F238E27FC236}">
                <a16:creationId xmlns:a16="http://schemas.microsoft.com/office/drawing/2014/main" id="{454E1F4B-06C9-BEB6-838B-877E74FB5D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9826"/>
          <a:stretch/>
        </p:blipFill>
        <p:spPr>
          <a:xfrm>
            <a:off x="8573563" y="4378818"/>
            <a:ext cx="3524828" cy="247918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 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47997519-599B-76EA-CABE-839FD69EA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61089"/>
            <a:ext cx="1981200" cy="5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01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BCFFC1-D9DF-8983-2AF1-C428D762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4800" kern="1200" dirty="0">
                <a:solidFill>
                  <a:srgbClr val="07305D"/>
                </a:solidFill>
                <a:latin typeface="+mj-lt"/>
                <a:cs typeface="+mj-cs"/>
              </a:rPr>
              <a:t>Épicerie </a:t>
            </a:r>
            <a:r>
              <a:rPr lang="en-US" sz="4800" kern="1200" dirty="0" err="1">
                <a:solidFill>
                  <a:srgbClr val="07305D"/>
                </a:solidFill>
                <a:latin typeface="+mj-lt"/>
                <a:cs typeface="+mj-cs"/>
              </a:rPr>
              <a:t>en</a:t>
            </a:r>
            <a:r>
              <a:rPr lang="en-US" sz="4800" kern="1200" dirty="0">
                <a:solidFill>
                  <a:srgbClr val="07305D"/>
                </a:solidFill>
                <a:latin typeface="+mj-lt"/>
                <a:cs typeface="+mj-cs"/>
              </a:rPr>
              <a:t> </a:t>
            </a:r>
            <a:r>
              <a:rPr lang="en-US" sz="4800" kern="1200" dirty="0" err="1">
                <a:solidFill>
                  <a:srgbClr val="07305D"/>
                </a:solidFill>
                <a:latin typeface="+mj-lt"/>
                <a:cs typeface="+mj-cs"/>
              </a:rPr>
              <a:t>vrac</a:t>
            </a:r>
            <a:endParaRPr lang="en-US" sz="4800" kern="1200" dirty="0">
              <a:solidFill>
                <a:srgbClr val="07305D"/>
              </a:solidFill>
              <a:latin typeface="+mj-lt"/>
              <a:cs typeface="Calibri"/>
            </a:endParaRPr>
          </a:p>
        </p:txBody>
      </p:sp>
      <p:pic>
        <p:nvPicPr>
          <p:cNvPr id="4" name="Image 3" descr="Une image contenant habits, Visage humain, personne, homme&#10;&#10;Description générée automatiquement">
            <a:extLst>
              <a:ext uri="{FF2B5EF4-FFF2-40B4-BE49-F238E27FC236}">
                <a16:creationId xmlns:a16="http://schemas.microsoft.com/office/drawing/2014/main" id="{D88CA9EB-2D82-F813-6324-47673CDC5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83"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pic>
        <p:nvPicPr>
          <p:cNvPr id="5" name="Image 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9EC912BE-7AD2-0FDA-C276-8BD340E1D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66170"/>
            <a:ext cx="1981200" cy="5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8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affiche, clipart, fruit&#10;&#10;Description générée automatiquement">
            <a:extLst>
              <a:ext uri="{FF2B5EF4-FFF2-40B4-BE49-F238E27FC236}">
                <a16:creationId xmlns:a16="http://schemas.microsoft.com/office/drawing/2014/main" id="{9EF6A480-5C3A-118D-C3C8-780B523A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163" y="643467"/>
            <a:ext cx="3941528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360893B2-83C1-7AC0-8C57-CD701712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030826"/>
            <a:ext cx="5129784" cy="47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21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2F6F7D-39CC-B283-FBA5-13E870F4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lIns="0" tIns="0" rIns="0" bIns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200"/>
              <a:t>Projets en environnement durable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C1B200-960C-A6FE-E5E1-9F00EB960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167"/>
            <a:ext cx="3895522" cy="3386399"/>
          </a:xfrm>
        </p:spPr>
        <p:txBody>
          <a:bodyPr lIns="0" tIns="0" rIns="0" bIns="0">
            <a:normAutofit/>
          </a:bodyPr>
          <a:lstStyle/>
          <a:p>
            <a:pPr marL="355600" indent="-342900">
              <a:spcBef>
                <a:spcPts val="105"/>
              </a:spcBef>
              <a:buFont typeface="Arial"/>
              <a:buChar char="•"/>
            </a:pPr>
            <a:r>
              <a:rPr lang="fr-FR" sz="2200">
                <a:latin typeface="Arial"/>
              </a:rPr>
              <a:t>Brigade verte </a:t>
            </a:r>
          </a:p>
          <a:p>
            <a:pPr marL="298450" indent="-285750">
              <a:spcBef>
                <a:spcPts val="105"/>
              </a:spcBef>
              <a:buFont typeface="Arial"/>
              <a:buChar char="•"/>
            </a:pPr>
            <a:r>
              <a:rPr lang="fr-FR" sz="2200">
                <a:latin typeface="Arial"/>
              </a:rPr>
              <a:t>Atelier d’agriculture urbaine à La ferme agricole</a:t>
            </a:r>
          </a:p>
          <a:p>
            <a:pPr marL="298450" indent="-285750">
              <a:spcBef>
                <a:spcPts val="105"/>
              </a:spcBef>
              <a:buFont typeface="Arial"/>
              <a:buChar char="•"/>
            </a:pPr>
            <a:r>
              <a:rPr lang="fr-FR" sz="2200">
                <a:latin typeface="Arial"/>
              </a:rPr>
              <a:t>Atelier de réparation de vélos</a:t>
            </a:r>
          </a:p>
        </p:txBody>
      </p:sp>
      <p:pic>
        <p:nvPicPr>
          <p:cNvPr id="9" name="Image 8" descr="L'AGRICULTURE URBAINE AUSSI TOUCHÉE PAR LA MÉTÉO DANS L'EST - EST MÉDIA  Montréal : EST MÉDIA Montréal">
            <a:extLst>
              <a:ext uri="{FF2B5EF4-FFF2-40B4-BE49-F238E27FC236}">
                <a16:creationId xmlns:a16="http://schemas.microsoft.com/office/drawing/2014/main" id="{23FD8116-1C46-A7BB-4525-F6C82AC32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665" y="164592"/>
            <a:ext cx="3514062" cy="2642575"/>
          </a:xfrm>
          <a:prstGeom prst="rect">
            <a:avLst/>
          </a:prstGeom>
        </p:spPr>
      </p:pic>
      <p:pic>
        <p:nvPicPr>
          <p:cNvPr id="5" name="object 8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F947C0CF-A0BD-384D-98EC-9E312C6FEB4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0953" y="3795522"/>
            <a:ext cx="3003157" cy="2398044"/>
          </a:xfrm>
          <a:prstGeom prst="rect">
            <a:avLst/>
          </a:prstGeom>
        </p:spPr>
      </p:pic>
      <p:pic>
        <p:nvPicPr>
          <p:cNvPr id="6" name="Image 5" descr="Une image contenant personne, roue, habits, plein air&#10;&#10;Description générée automatiquement">
            <a:extLst>
              <a:ext uri="{FF2B5EF4-FFF2-40B4-BE49-F238E27FC236}">
                <a16:creationId xmlns:a16="http://schemas.microsoft.com/office/drawing/2014/main" id="{5D104E8B-4BAE-E3E9-80E2-FFBDA51B2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124" y="2971759"/>
            <a:ext cx="3661144" cy="32218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9EE9E22-9C7F-0DF1-587A-586B80FC9779}"/>
              </a:ext>
            </a:extLst>
          </p:cNvPr>
          <p:cNvSpPr txBox="1"/>
          <p:nvPr/>
        </p:nvSpPr>
        <p:spPr>
          <a:xfrm>
            <a:off x="463216" y="3160295"/>
            <a:ext cx="429727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55600" indent="-342900" algn="l">
              <a:buFont typeface="Arial,Sans-Serif"/>
              <a:buChar char="•"/>
            </a:pPr>
            <a:r>
              <a:rPr lang="fr-FR" sz="2000" b="1" dirty="0">
                <a:solidFill>
                  <a:schemeClr val="accent3">
                    <a:lumMod val="76000"/>
                  </a:schemeClr>
                </a:solidFill>
                <a:latin typeface="Arial"/>
                <a:cs typeface="Arial"/>
              </a:rPr>
              <a:t>Brigade verte </a:t>
            </a:r>
            <a:r>
              <a:rPr lang="en-US" sz="2000" b="1" dirty="0">
                <a:solidFill>
                  <a:schemeClr val="accent3">
                    <a:lumMod val="76000"/>
                  </a:schemeClr>
                </a:solidFill>
                <a:latin typeface="Arial"/>
                <a:cs typeface="Arial"/>
              </a:rPr>
              <a:t> </a:t>
            </a:r>
            <a:endParaRPr lang="fr-FR" sz="2000" b="1" dirty="0">
              <a:solidFill>
                <a:schemeClr val="accent3">
                  <a:lumMod val="76000"/>
                </a:schemeClr>
              </a:solidFill>
              <a:latin typeface="Arial"/>
              <a:cs typeface="Arial"/>
            </a:endParaRPr>
          </a:p>
          <a:p>
            <a:pPr marL="355600" indent="-342900" algn="l">
              <a:buFont typeface="Arial"/>
              <a:buChar char="•"/>
            </a:pPr>
            <a:endParaRPr lang="fr-FR" sz="2000" b="1" dirty="0">
              <a:solidFill>
                <a:schemeClr val="accent3">
                  <a:lumMod val="76000"/>
                </a:schemeClr>
              </a:solidFill>
              <a:latin typeface="Arial"/>
              <a:cs typeface="Arial"/>
            </a:endParaRPr>
          </a:p>
          <a:p>
            <a:pPr marL="298450" indent="-285750" algn="l" rtl="0">
              <a:buFont typeface="Arial"/>
              <a:buChar char="•"/>
            </a:pPr>
            <a:r>
              <a:rPr lang="fr-FR" sz="2000" b="1" dirty="0">
                <a:solidFill>
                  <a:schemeClr val="accent3">
                    <a:lumMod val="76000"/>
                  </a:schemeClr>
                </a:solidFill>
                <a:latin typeface="Arial"/>
                <a:cs typeface="Arial"/>
              </a:rPr>
              <a:t>Atelier de réparation de vélos​</a:t>
            </a:r>
          </a:p>
        </p:txBody>
      </p:sp>
      <p:pic>
        <p:nvPicPr>
          <p:cNvPr id="13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58645FAC-61D9-E6CD-1EE7-4FEE94274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63" y="6200275"/>
            <a:ext cx="1981200" cy="5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1411287"/>
            <a:ext cx="3251200" cy="13023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45"/>
              </a:spcBef>
            </a:pPr>
            <a:r>
              <a:rPr sz="4400" b="0" dirty="0" err="1">
                <a:latin typeface="Calibri Light"/>
                <a:cs typeface="Calibri Light"/>
              </a:rPr>
              <a:t>D'où</a:t>
            </a:r>
            <a:r>
              <a:rPr sz="4400" b="0" spc="-80" dirty="0">
                <a:latin typeface="Calibri Light"/>
                <a:cs typeface="Calibri Light"/>
              </a:rPr>
              <a:t> </a:t>
            </a:r>
            <a:r>
              <a:rPr sz="4400" b="0" dirty="0" err="1">
                <a:latin typeface="Calibri Light"/>
                <a:cs typeface="Calibri Light"/>
              </a:rPr>
              <a:t>vient</a:t>
            </a:r>
            <a:r>
              <a:rPr sz="4400" b="0" spc="-65" dirty="0">
                <a:latin typeface="Calibri Light"/>
                <a:cs typeface="Calibri Light"/>
              </a:rPr>
              <a:t> </a:t>
            </a:r>
            <a:r>
              <a:rPr sz="4400" b="0" spc="-25" dirty="0">
                <a:latin typeface="Calibri Light"/>
                <a:cs typeface="Calibri Light"/>
              </a:rPr>
              <a:t>le </a:t>
            </a:r>
            <a:r>
              <a:rPr sz="4400" b="0" dirty="0" err="1">
                <a:latin typeface="Calibri Light"/>
                <a:cs typeface="Calibri Light"/>
              </a:rPr>
              <a:t>financement</a:t>
            </a:r>
            <a:r>
              <a:rPr sz="4400" b="0" spc="-200" dirty="0">
                <a:latin typeface="Calibri Light"/>
                <a:cs typeface="Calibri Light"/>
              </a:rPr>
              <a:t> </a:t>
            </a:r>
            <a:r>
              <a:rPr sz="4400" b="0" spc="-50" dirty="0">
                <a:latin typeface="Calibri Light"/>
                <a:cs typeface="Calibri Light"/>
              </a:rPr>
              <a:t>?</a:t>
            </a:r>
            <a:endParaRPr sz="4400" dirty="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2467" y="2505270"/>
            <a:ext cx="3492086" cy="34808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445243" y="3636327"/>
            <a:ext cx="23285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ts val="2880"/>
              </a:lnSpc>
              <a:spcBef>
                <a:spcPts val="100"/>
              </a:spcBef>
            </a:pPr>
            <a:r>
              <a:rPr sz="2400" b="1" spc="-10" err="1">
                <a:latin typeface="Calibri"/>
                <a:cs typeface="Calibri"/>
              </a:rPr>
              <a:t>Étudiant</a:t>
            </a:r>
            <a:r>
              <a:rPr lang="fr-CA" sz="2400" b="1" spc="-10">
                <a:latin typeface="Calibri"/>
                <a:cs typeface="Calibri"/>
              </a:rPr>
              <a:t>·e</a:t>
            </a:r>
            <a:r>
              <a:rPr sz="2400" b="1" spc="-10"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400"/>
              </a:lnSpc>
            </a:pPr>
            <a:r>
              <a:rPr sz="2000" b="1">
                <a:latin typeface="Calibri"/>
                <a:cs typeface="Calibri"/>
              </a:rPr>
              <a:t>via</a:t>
            </a:r>
            <a:r>
              <a:rPr sz="2000" b="1" spc="-7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frais</a:t>
            </a:r>
            <a:r>
              <a:rPr sz="2000" b="1" spc="-10">
                <a:latin typeface="Calibri"/>
                <a:cs typeface="Calibri"/>
              </a:rPr>
              <a:t> d'inscriptions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45478" y="1039113"/>
            <a:ext cx="17386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-10" err="1">
                <a:latin typeface="Calibri"/>
                <a:cs typeface="Calibri"/>
              </a:rPr>
              <a:t>Employé</a:t>
            </a:r>
            <a:r>
              <a:rPr lang="fr-CA" sz="2400" b="1" spc="-10">
                <a:latin typeface="Calibri"/>
                <a:cs typeface="Calibri"/>
              </a:rPr>
              <a:t>·e</a:t>
            </a:r>
            <a:r>
              <a:rPr sz="2400" b="1" spc="-10"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73446" y="1411287"/>
            <a:ext cx="2789555" cy="6019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ts val="1655"/>
              </a:lnSpc>
              <a:spcBef>
                <a:spcPts val="125"/>
              </a:spcBef>
            </a:pPr>
            <a:r>
              <a:rPr sz="1400" b="1" spc="15">
                <a:latin typeface="Calibri"/>
                <a:cs typeface="Calibri"/>
              </a:rPr>
              <a:t>&amp;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2855"/>
              </a:lnSpc>
            </a:pPr>
            <a:r>
              <a:rPr sz="2400" b="1">
                <a:latin typeface="Calibri"/>
                <a:cs typeface="Calibri"/>
              </a:rPr>
              <a:t>Communauté</a:t>
            </a:r>
            <a:r>
              <a:rPr sz="2400" b="1" spc="-30">
                <a:latin typeface="Calibri"/>
                <a:cs typeface="Calibri"/>
              </a:rPr>
              <a:t> </a:t>
            </a:r>
            <a:r>
              <a:rPr sz="2400" b="1" spc="-10">
                <a:latin typeface="Calibri"/>
                <a:cs typeface="Calibri"/>
              </a:rPr>
              <a:t>externe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24284" y="2109215"/>
            <a:ext cx="4377055" cy="2816860"/>
          </a:xfrm>
          <a:custGeom>
            <a:avLst/>
            <a:gdLst/>
            <a:ahLst/>
            <a:cxnLst/>
            <a:rect l="l" t="t" r="r" b="b"/>
            <a:pathLst>
              <a:path w="4377055" h="2816860">
                <a:moveTo>
                  <a:pt x="682828" y="1261021"/>
                </a:moveTo>
                <a:lnTo>
                  <a:pt x="607098" y="1221892"/>
                </a:lnTo>
                <a:lnTo>
                  <a:pt x="559041" y="1206601"/>
                </a:lnTo>
                <a:lnTo>
                  <a:pt x="509498" y="1197216"/>
                </a:lnTo>
                <a:lnTo>
                  <a:pt x="459003" y="1193888"/>
                </a:lnTo>
                <a:lnTo>
                  <a:pt x="408127" y="1196822"/>
                </a:lnTo>
                <a:lnTo>
                  <a:pt x="358775" y="1207135"/>
                </a:lnTo>
                <a:lnTo>
                  <a:pt x="312788" y="1225270"/>
                </a:lnTo>
                <a:lnTo>
                  <a:pt x="270510" y="1250429"/>
                </a:lnTo>
                <a:lnTo>
                  <a:pt x="232321" y="1281785"/>
                </a:lnTo>
                <a:lnTo>
                  <a:pt x="198577" y="1318539"/>
                </a:lnTo>
                <a:lnTo>
                  <a:pt x="169659" y="1359877"/>
                </a:lnTo>
                <a:lnTo>
                  <a:pt x="146392" y="1406626"/>
                </a:lnTo>
                <a:lnTo>
                  <a:pt x="131902" y="1454277"/>
                </a:lnTo>
                <a:lnTo>
                  <a:pt x="124320" y="1503057"/>
                </a:lnTo>
                <a:lnTo>
                  <a:pt x="121818" y="1553210"/>
                </a:lnTo>
                <a:lnTo>
                  <a:pt x="122529" y="1604924"/>
                </a:lnTo>
                <a:lnTo>
                  <a:pt x="0" y="1604924"/>
                </a:lnTo>
                <a:lnTo>
                  <a:pt x="169468" y="1774380"/>
                </a:lnTo>
                <a:lnTo>
                  <a:pt x="338924" y="1604924"/>
                </a:lnTo>
                <a:lnTo>
                  <a:pt x="329895" y="1604924"/>
                </a:lnTo>
                <a:lnTo>
                  <a:pt x="330161" y="1557439"/>
                </a:lnTo>
                <a:lnTo>
                  <a:pt x="333425" y="1511261"/>
                </a:lnTo>
                <a:lnTo>
                  <a:pt x="343408" y="1466684"/>
                </a:lnTo>
                <a:lnTo>
                  <a:pt x="363816" y="1423974"/>
                </a:lnTo>
                <a:lnTo>
                  <a:pt x="393941" y="1383779"/>
                </a:lnTo>
                <a:lnTo>
                  <a:pt x="430149" y="1348447"/>
                </a:lnTo>
                <a:lnTo>
                  <a:pt x="471843" y="1320723"/>
                </a:lnTo>
                <a:lnTo>
                  <a:pt x="518401" y="1303324"/>
                </a:lnTo>
                <a:lnTo>
                  <a:pt x="570445" y="1295641"/>
                </a:lnTo>
                <a:lnTo>
                  <a:pt x="622312" y="1299083"/>
                </a:lnTo>
                <a:lnTo>
                  <a:pt x="639851" y="1303997"/>
                </a:lnTo>
                <a:lnTo>
                  <a:pt x="648208" y="1295641"/>
                </a:lnTo>
                <a:lnTo>
                  <a:pt x="682828" y="1261021"/>
                </a:lnTo>
                <a:close/>
              </a:path>
              <a:path w="4377055" h="2816860">
                <a:moveTo>
                  <a:pt x="1808187" y="211861"/>
                </a:moveTo>
                <a:lnTo>
                  <a:pt x="1596313" y="0"/>
                </a:lnTo>
                <a:lnTo>
                  <a:pt x="1560969" y="34150"/>
                </a:lnTo>
                <a:lnTo>
                  <a:pt x="1370101" y="226199"/>
                </a:lnTo>
                <a:lnTo>
                  <a:pt x="1492643" y="226199"/>
                </a:lnTo>
                <a:lnTo>
                  <a:pt x="1493202" y="231267"/>
                </a:lnTo>
                <a:lnTo>
                  <a:pt x="1506131" y="295414"/>
                </a:lnTo>
                <a:lnTo>
                  <a:pt x="1529829" y="366979"/>
                </a:lnTo>
                <a:lnTo>
                  <a:pt x="1547901" y="407809"/>
                </a:lnTo>
                <a:lnTo>
                  <a:pt x="1570443" y="449605"/>
                </a:lnTo>
                <a:lnTo>
                  <a:pt x="1703705" y="316344"/>
                </a:lnTo>
                <a:lnTo>
                  <a:pt x="1690573" y="226199"/>
                </a:lnTo>
                <a:lnTo>
                  <a:pt x="1793849" y="226199"/>
                </a:lnTo>
                <a:lnTo>
                  <a:pt x="1808187" y="211861"/>
                </a:lnTo>
                <a:close/>
              </a:path>
              <a:path w="4377055" h="2816860">
                <a:moveTo>
                  <a:pt x="4376788" y="2584196"/>
                </a:moveTo>
                <a:lnTo>
                  <a:pt x="4360049" y="2264727"/>
                </a:lnTo>
                <a:lnTo>
                  <a:pt x="4278058" y="2355786"/>
                </a:lnTo>
                <a:lnTo>
                  <a:pt x="4240098" y="2320658"/>
                </a:lnTo>
                <a:lnTo>
                  <a:pt x="4201160" y="2288959"/>
                </a:lnTo>
                <a:lnTo>
                  <a:pt x="4159847" y="2261946"/>
                </a:lnTo>
                <a:lnTo>
                  <a:pt x="4114736" y="2240826"/>
                </a:lnTo>
                <a:lnTo>
                  <a:pt x="4064419" y="2226843"/>
                </a:lnTo>
                <a:lnTo>
                  <a:pt x="4014355" y="2220684"/>
                </a:lnTo>
                <a:lnTo>
                  <a:pt x="3964457" y="2221153"/>
                </a:lnTo>
                <a:lnTo>
                  <a:pt x="3915600" y="2228558"/>
                </a:lnTo>
                <a:lnTo>
                  <a:pt x="3868623" y="2243137"/>
                </a:lnTo>
                <a:lnTo>
                  <a:pt x="3824363" y="2265184"/>
                </a:lnTo>
                <a:lnTo>
                  <a:pt x="3783685" y="2294953"/>
                </a:lnTo>
                <a:lnTo>
                  <a:pt x="3747452" y="2330805"/>
                </a:lnTo>
                <a:lnTo>
                  <a:pt x="3716134" y="2370544"/>
                </a:lnTo>
                <a:lnTo>
                  <a:pt x="3689959" y="2413647"/>
                </a:lnTo>
                <a:lnTo>
                  <a:pt x="3669169" y="2459596"/>
                </a:lnTo>
                <a:lnTo>
                  <a:pt x="3653980" y="2507831"/>
                </a:lnTo>
                <a:lnTo>
                  <a:pt x="3644633" y="2557843"/>
                </a:lnTo>
                <a:lnTo>
                  <a:pt x="3643477" y="2603525"/>
                </a:lnTo>
                <a:lnTo>
                  <a:pt x="3648722" y="2650744"/>
                </a:lnTo>
                <a:lnTo>
                  <a:pt x="3660368" y="2697594"/>
                </a:lnTo>
                <a:lnTo>
                  <a:pt x="3678402" y="2742146"/>
                </a:lnTo>
                <a:lnTo>
                  <a:pt x="3702824" y="2782519"/>
                </a:lnTo>
                <a:lnTo>
                  <a:pt x="3733609" y="2816796"/>
                </a:lnTo>
                <a:lnTo>
                  <a:pt x="3705098" y="2772753"/>
                </a:lnTo>
                <a:lnTo>
                  <a:pt x="3686302" y="2724264"/>
                </a:lnTo>
                <a:lnTo>
                  <a:pt x="3677729" y="2672854"/>
                </a:lnTo>
                <a:lnTo>
                  <a:pt x="3679926" y="2620060"/>
                </a:lnTo>
                <a:lnTo>
                  <a:pt x="3692969" y="2568918"/>
                </a:lnTo>
                <a:lnTo>
                  <a:pt x="3716007" y="2522232"/>
                </a:lnTo>
                <a:lnTo>
                  <a:pt x="3748113" y="2481351"/>
                </a:lnTo>
                <a:lnTo>
                  <a:pt x="3788346" y="2447531"/>
                </a:lnTo>
                <a:lnTo>
                  <a:pt x="3832415" y="2424582"/>
                </a:lnTo>
                <a:lnTo>
                  <a:pt x="3880916" y="2412149"/>
                </a:lnTo>
                <a:lnTo>
                  <a:pt x="3931412" y="2408872"/>
                </a:lnTo>
                <a:lnTo>
                  <a:pt x="3981424" y="2413393"/>
                </a:lnTo>
                <a:lnTo>
                  <a:pt x="4026941" y="2426906"/>
                </a:lnTo>
                <a:lnTo>
                  <a:pt x="4066997" y="2449525"/>
                </a:lnTo>
                <a:lnTo>
                  <a:pt x="4103738" y="2478201"/>
                </a:lnTo>
                <a:lnTo>
                  <a:pt x="4139311" y="2509888"/>
                </a:lnTo>
                <a:lnTo>
                  <a:pt x="4057319" y="2600947"/>
                </a:lnTo>
                <a:lnTo>
                  <a:pt x="4376788" y="258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31640" y="3813810"/>
            <a:ext cx="1463040" cy="755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865"/>
              </a:lnSpc>
              <a:spcBef>
                <a:spcPts val="105"/>
              </a:spcBef>
            </a:pPr>
            <a:r>
              <a:rPr sz="2400" b="1" spc="-10">
                <a:latin typeface="Calibri"/>
                <a:cs typeface="Calibri"/>
              </a:rPr>
              <a:t>Partenaires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865"/>
              </a:lnSpc>
            </a:pPr>
            <a:r>
              <a:rPr sz="2400" b="1" spc="-10">
                <a:latin typeface="Calibri"/>
                <a:cs typeface="Calibri"/>
              </a:rPr>
              <a:t>externes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15525" y="4381500"/>
            <a:ext cx="1295400" cy="1171575"/>
          </a:xfrm>
          <a:custGeom>
            <a:avLst/>
            <a:gdLst/>
            <a:ahLst/>
            <a:cxnLst/>
            <a:rect l="l" t="t" r="r" b="b"/>
            <a:pathLst>
              <a:path w="1295400" h="1171575">
                <a:moveTo>
                  <a:pt x="647700" y="0"/>
                </a:moveTo>
                <a:lnTo>
                  <a:pt x="597076" y="1762"/>
                </a:lnTo>
                <a:lnTo>
                  <a:pt x="547520" y="6962"/>
                </a:lnTo>
                <a:lnTo>
                  <a:pt x="499174" y="15470"/>
                </a:lnTo>
                <a:lnTo>
                  <a:pt x="452182" y="27155"/>
                </a:lnTo>
                <a:lnTo>
                  <a:pt x="406689" y="41887"/>
                </a:lnTo>
                <a:lnTo>
                  <a:pt x="362838" y="59536"/>
                </a:lnTo>
                <a:lnTo>
                  <a:pt x="320773" y="79972"/>
                </a:lnTo>
                <a:lnTo>
                  <a:pt x="280638" y="103064"/>
                </a:lnTo>
                <a:lnTo>
                  <a:pt x="242578" y="128682"/>
                </a:lnTo>
                <a:lnTo>
                  <a:pt x="206735" y="156696"/>
                </a:lnTo>
                <a:lnTo>
                  <a:pt x="173254" y="186975"/>
                </a:lnTo>
                <a:lnTo>
                  <a:pt x="142278" y="219390"/>
                </a:lnTo>
                <a:lnTo>
                  <a:pt x="113952" y="253810"/>
                </a:lnTo>
                <a:lnTo>
                  <a:pt x="88420" y="290105"/>
                </a:lnTo>
                <a:lnTo>
                  <a:pt x="65825" y="328145"/>
                </a:lnTo>
                <a:lnTo>
                  <a:pt x="46311" y="367798"/>
                </a:lnTo>
                <a:lnTo>
                  <a:pt x="30023" y="408936"/>
                </a:lnTo>
                <a:lnTo>
                  <a:pt x="17103" y="451428"/>
                </a:lnTo>
                <a:lnTo>
                  <a:pt x="7697" y="495143"/>
                </a:lnTo>
                <a:lnTo>
                  <a:pt x="1948" y="539952"/>
                </a:lnTo>
                <a:lnTo>
                  <a:pt x="0" y="585724"/>
                </a:lnTo>
                <a:lnTo>
                  <a:pt x="1948" y="631513"/>
                </a:lnTo>
                <a:lnTo>
                  <a:pt x="7697" y="676337"/>
                </a:lnTo>
                <a:lnTo>
                  <a:pt x="17103" y="720066"/>
                </a:lnTo>
                <a:lnTo>
                  <a:pt x="30023" y="762570"/>
                </a:lnTo>
                <a:lnTo>
                  <a:pt x="46311" y="803720"/>
                </a:lnTo>
                <a:lnTo>
                  <a:pt x="65825" y="843383"/>
                </a:lnTo>
                <a:lnTo>
                  <a:pt x="88420" y="881431"/>
                </a:lnTo>
                <a:lnTo>
                  <a:pt x="113952" y="917734"/>
                </a:lnTo>
                <a:lnTo>
                  <a:pt x="142278" y="952160"/>
                </a:lnTo>
                <a:lnTo>
                  <a:pt x="173254" y="984580"/>
                </a:lnTo>
                <a:lnTo>
                  <a:pt x="206735" y="1014864"/>
                </a:lnTo>
                <a:lnTo>
                  <a:pt x="242578" y="1042882"/>
                </a:lnTo>
                <a:lnTo>
                  <a:pt x="280638" y="1068503"/>
                </a:lnTo>
                <a:lnTo>
                  <a:pt x="320773" y="1091597"/>
                </a:lnTo>
                <a:lnTo>
                  <a:pt x="362838" y="1112035"/>
                </a:lnTo>
                <a:lnTo>
                  <a:pt x="406689" y="1129685"/>
                </a:lnTo>
                <a:lnTo>
                  <a:pt x="452182" y="1144418"/>
                </a:lnTo>
                <a:lnTo>
                  <a:pt x="499174" y="1156104"/>
                </a:lnTo>
                <a:lnTo>
                  <a:pt x="547520" y="1164612"/>
                </a:lnTo>
                <a:lnTo>
                  <a:pt x="597076" y="1169812"/>
                </a:lnTo>
                <a:lnTo>
                  <a:pt x="647700" y="1171575"/>
                </a:lnTo>
                <a:lnTo>
                  <a:pt x="698323" y="1169812"/>
                </a:lnTo>
                <a:lnTo>
                  <a:pt x="747879" y="1164612"/>
                </a:lnTo>
                <a:lnTo>
                  <a:pt x="796225" y="1156104"/>
                </a:lnTo>
                <a:lnTo>
                  <a:pt x="843217" y="1144418"/>
                </a:lnTo>
                <a:lnTo>
                  <a:pt x="888710" y="1129685"/>
                </a:lnTo>
                <a:lnTo>
                  <a:pt x="932561" y="1112035"/>
                </a:lnTo>
                <a:lnTo>
                  <a:pt x="974626" y="1091597"/>
                </a:lnTo>
                <a:lnTo>
                  <a:pt x="1014761" y="1068503"/>
                </a:lnTo>
                <a:lnTo>
                  <a:pt x="1052821" y="1042882"/>
                </a:lnTo>
                <a:lnTo>
                  <a:pt x="1088664" y="1014864"/>
                </a:lnTo>
                <a:lnTo>
                  <a:pt x="1122145" y="984580"/>
                </a:lnTo>
                <a:lnTo>
                  <a:pt x="1153121" y="952160"/>
                </a:lnTo>
                <a:lnTo>
                  <a:pt x="1181447" y="917734"/>
                </a:lnTo>
                <a:lnTo>
                  <a:pt x="1206979" y="881431"/>
                </a:lnTo>
                <a:lnTo>
                  <a:pt x="1229574" y="843383"/>
                </a:lnTo>
                <a:lnTo>
                  <a:pt x="1249088" y="803720"/>
                </a:lnTo>
                <a:lnTo>
                  <a:pt x="1265376" y="762570"/>
                </a:lnTo>
                <a:lnTo>
                  <a:pt x="1278296" y="720066"/>
                </a:lnTo>
                <a:lnTo>
                  <a:pt x="1287702" y="676337"/>
                </a:lnTo>
                <a:lnTo>
                  <a:pt x="1293451" y="631513"/>
                </a:lnTo>
                <a:lnTo>
                  <a:pt x="1295400" y="585724"/>
                </a:lnTo>
                <a:lnTo>
                  <a:pt x="1293451" y="539952"/>
                </a:lnTo>
                <a:lnTo>
                  <a:pt x="1287702" y="495143"/>
                </a:lnTo>
                <a:lnTo>
                  <a:pt x="1278296" y="451428"/>
                </a:lnTo>
                <a:lnTo>
                  <a:pt x="1265376" y="408936"/>
                </a:lnTo>
                <a:lnTo>
                  <a:pt x="1249088" y="367798"/>
                </a:lnTo>
                <a:lnTo>
                  <a:pt x="1229574" y="328145"/>
                </a:lnTo>
                <a:lnTo>
                  <a:pt x="1206979" y="290105"/>
                </a:lnTo>
                <a:lnTo>
                  <a:pt x="1181447" y="253810"/>
                </a:lnTo>
                <a:lnTo>
                  <a:pt x="1153121" y="219390"/>
                </a:lnTo>
                <a:lnTo>
                  <a:pt x="1122145" y="186975"/>
                </a:lnTo>
                <a:lnTo>
                  <a:pt x="1088664" y="156696"/>
                </a:lnTo>
                <a:lnTo>
                  <a:pt x="1052821" y="128682"/>
                </a:lnTo>
                <a:lnTo>
                  <a:pt x="1014761" y="103064"/>
                </a:lnTo>
                <a:lnTo>
                  <a:pt x="974626" y="79972"/>
                </a:lnTo>
                <a:lnTo>
                  <a:pt x="932561" y="59536"/>
                </a:lnTo>
                <a:lnTo>
                  <a:pt x="888710" y="41887"/>
                </a:lnTo>
                <a:lnTo>
                  <a:pt x="843217" y="27155"/>
                </a:lnTo>
                <a:lnTo>
                  <a:pt x="796225" y="15470"/>
                </a:lnTo>
                <a:lnTo>
                  <a:pt x="747879" y="6962"/>
                </a:lnTo>
                <a:lnTo>
                  <a:pt x="698323" y="1762"/>
                </a:lnTo>
                <a:lnTo>
                  <a:pt x="647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258806" y="4530153"/>
            <a:ext cx="617855" cy="8534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-1905" algn="ctr">
              <a:lnSpc>
                <a:spcPct val="100899"/>
              </a:lnSpc>
              <a:spcBef>
                <a:spcPts val="80"/>
              </a:spcBef>
            </a:pPr>
            <a:r>
              <a:rPr sz="1800" b="1" spc="-25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r>
              <a:rPr lang="fr-CA" sz="1800" b="1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>
                <a:solidFill>
                  <a:srgbClr val="FFFFFF"/>
                </a:solidFill>
                <a:latin typeface="Calibri"/>
                <a:cs typeface="Calibri"/>
              </a:rPr>
              <a:t>$ par </a:t>
            </a:r>
            <a:r>
              <a:rPr sz="1800" b="1" spc="-20">
                <a:solidFill>
                  <a:srgbClr val="FFFFFF"/>
                </a:solidFill>
                <a:latin typeface="Calibri"/>
                <a:cs typeface="Calibri"/>
              </a:rPr>
              <a:t>année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2C7FE969-E749-B0F5-FE5E-D8DE62D55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61089"/>
            <a:ext cx="1981200" cy="5613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2780" y="806830"/>
            <a:ext cx="292608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0" spc="-10">
                <a:latin typeface="Calibri Light"/>
                <a:cs typeface="Calibri Light"/>
              </a:rPr>
              <a:t>Expose-</a:t>
            </a:r>
            <a:r>
              <a:rPr sz="4800" b="0" spc="-25">
                <a:latin typeface="Calibri Light"/>
                <a:cs typeface="Calibri Light"/>
              </a:rPr>
              <a:t>Don</a:t>
            </a:r>
            <a:endParaRPr sz="4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3400" y="2057400"/>
            <a:ext cx="3219450" cy="3876675"/>
            <a:chOff x="533400" y="2057400"/>
            <a:chExt cx="3219450" cy="3876675"/>
          </a:xfrm>
        </p:grpSpPr>
        <p:sp>
          <p:nvSpPr>
            <p:cNvPr id="4" name="object 4"/>
            <p:cNvSpPr/>
            <p:nvPr/>
          </p:nvSpPr>
          <p:spPr>
            <a:xfrm>
              <a:off x="633412" y="2128901"/>
              <a:ext cx="2962910" cy="1752600"/>
            </a:xfrm>
            <a:custGeom>
              <a:avLst/>
              <a:gdLst/>
              <a:ahLst/>
              <a:cxnLst/>
              <a:rect l="l" t="t" r="r" b="b"/>
              <a:pathLst>
                <a:path w="2962910" h="1752600">
                  <a:moveTo>
                    <a:pt x="2787078" y="0"/>
                  </a:moveTo>
                  <a:lnTo>
                    <a:pt x="175260" y="0"/>
                  </a:lnTo>
                  <a:lnTo>
                    <a:pt x="128671" y="6252"/>
                  </a:lnTo>
                  <a:lnTo>
                    <a:pt x="86805" y="23904"/>
                  </a:lnTo>
                  <a:lnTo>
                    <a:pt x="51334" y="51292"/>
                  </a:lnTo>
                  <a:lnTo>
                    <a:pt x="23929" y="86755"/>
                  </a:lnTo>
                  <a:lnTo>
                    <a:pt x="6260" y="128631"/>
                  </a:lnTo>
                  <a:lnTo>
                    <a:pt x="0" y="175260"/>
                  </a:lnTo>
                  <a:lnTo>
                    <a:pt x="0" y="1577213"/>
                  </a:lnTo>
                  <a:lnTo>
                    <a:pt x="6260" y="1623841"/>
                  </a:lnTo>
                  <a:lnTo>
                    <a:pt x="23929" y="1665717"/>
                  </a:lnTo>
                  <a:lnTo>
                    <a:pt x="51334" y="1701180"/>
                  </a:lnTo>
                  <a:lnTo>
                    <a:pt x="86805" y="1728568"/>
                  </a:lnTo>
                  <a:lnTo>
                    <a:pt x="128671" y="1746220"/>
                  </a:lnTo>
                  <a:lnTo>
                    <a:pt x="175260" y="1752473"/>
                  </a:lnTo>
                  <a:lnTo>
                    <a:pt x="2786951" y="1752600"/>
                  </a:lnTo>
                  <a:lnTo>
                    <a:pt x="2833589" y="1746338"/>
                  </a:lnTo>
                  <a:lnTo>
                    <a:pt x="2875489" y="1728667"/>
                  </a:lnTo>
                  <a:lnTo>
                    <a:pt x="2910982" y="1701260"/>
                  </a:lnTo>
                  <a:lnTo>
                    <a:pt x="2938401" y="1665788"/>
                  </a:lnTo>
                  <a:lnTo>
                    <a:pt x="2956076" y="1623924"/>
                  </a:lnTo>
                  <a:lnTo>
                    <a:pt x="2962338" y="1577340"/>
                  </a:lnTo>
                  <a:lnTo>
                    <a:pt x="2962338" y="175260"/>
                  </a:lnTo>
                  <a:lnTo>
                    <a:pt x="2956076" y="128631"/>
                  </a:lnTo>
                  <a:lnTo>
                    <a:pt x="2938406" y="86755"/>
                  </a:lnTo>
                  <a:lnTo>
                    <a:pt x="2910998" y="51292"/>
                  </a:lnTo>
                  <a:lnTo>
                    <a:pt x="2875526" y="23904"/>
                  </a:lnTo>
                  <a:lnTo>
                    <a:pt x="2833662" y="6252"/>
                  </a:lnTo>
                  <a:lnTo>
                    <a:pt x="278707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" y="2128901"/>
              <a:ext cx="2962910" cy="1752600"/>
            </a:xfrm>
            <a:custGeom>
              <a:avLst/>
              <a:gdLst/>
              <a:ahLst/>
              <a:cxnLst/>
              <a:rect l="l" t="t" r="r" b="b"/>
              <a:pathLst>
                <a:path w="2962910" h="1752600">
                  <a:moveTo>
                    <a:pt x="0" y="175260"/>
                  </a:moveTo>
                  <a:lnTo>
                    <a:pt x="6260" y="128631"/>
                  </a:lnTo>
                  <a:lnTo>
                    <a:pt x="23929" y="86755"/>
                  </a:lnTo>
                  <a:lnTo>
                    <a:pt x="51334" y="51292"/>
                  </a:lnTo>
                  <a:lnTo>
                    <a:pt x="86805" y="23904"/>
                  </a:lnTo>
                  <a:lnTo>
                    <a:pt x="128671" y="6252"/>
                  </a:lnTo>
                  <a:lnTo>
                    <a:pt x="175260" y="0"/>
                  </a:lnTo>
                  <a:lnTo>
                    <a:pt x="2787078" y="0"/>
                  </a:lnTo>
                  <a:lnTo>
                    <a:pt x="2833662" y="6252"/>
                  </a:lnTo>
                  <a:lnTo>
                    <a:pt x="2875526" y="23904"/>
                  </a:lnTo>
                  <a:lnTo>
                    <a:pt x="2910998" y="51292"/>
                  </a:lnTo>
                  <a:lnTo>
                    <a:pt x="2938406" y="86755"/>
                  </a:lnTo>
                  <a:lnTo>
                    <a:pt x="2956076" y="128631"/>
                  </a:lnTo>
                  <a:lnTo>
                    <a:pt x="2962338" y="175260"/>
                  </a:lnTo>
                  <a:lnTo>
                    <a:pt x="2962338" y="1577340"/>
                  </a:lnTo>
                  <a:lnTo>
                    <a:pt x="2956076" y="1623924"/>
                  </a:lnTo>
                  <a:lnTo>
                    <a:pt x="2938401" y="1665788"/>
                  </a:lnTo>
                  <a:lnTo>
                    <a:pt x="2910982" y="1701260"/>
                  </a:lnTo>
                  <a:lnTo>
                    <a:pt x="2875489" y="1728667"/>
                  </a:lnTo>
                  <a:lnTo>
                    <a:pt x="2833589" y="1746338"/>
                  </a:lnTo>
                  <a:lnTo>
                    <a:pt x="2786951" y="1752600"/>
                  </a:lnTo>
                  <a:lnTo>
                    <a:pt x="175260" y="1752473"/>
                  </a:lnTo>
                  <a:lnTo>
                    <a:pt x="128671" y="1746220"/>
                  </a:lnTo>
                  <a:lnTo>
                    <a:pt x="86805" y="1728568"/>
                  </a:lnTo>
                  <a:lnTo>
                    <a:pt x="51334" y="1701180"/>
                  </a:lnTo>
                  <a:lnTo>
                    <a:pt x="23929" y="1665717"/>
                  </a:lnTo>
                  <a:lnTo>
                    <a:pt x="6260" y="1623841"/>
                  </a:lnTo>
                  <a:lnTo>
                    <a:pt x="0" y="1577213"/>
                  </a:lnTo>
                  <a:lnTo>
                    <a:pt x="0" y="17526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3412" y="4148201"/>
              <a:ext cx="2962910" cy="1743075"/>
            </a:xfrm>
            <a:custGeom>
              <a:avLst/>
              <a:gdLst/>
              <a:ahLst/>
              <a:cxnLst/>
              <a:rect l="l" t="t" r="r" b="b"/>
              <a:pathLst>
                <a:path w="2962910" h="1743075">
                  <a:moveTo>
                    <a:pt x="2787967" y="0"/>
                  </a:moveTo>
                  <a:lnTo>
                    <a:pt x="174307" y="0"/>
                  </a:lnTo>
                  <a:lnTo>
                    <a:pt x="127970" y="6221"/>
                  </a:lnTo>
                  <a:lnTo>
                    <a:pt x="86331" y="23781"/>
                  </a:lnTo>
                  <a:lnTo>
                    <a:pt x="51053" y="51022"/>
                  </a:lnTo>
                  <a:lnTo>
                    <a:pt x="23798" y="86284"/>
                  </a:lnTo>
                  <a:lnTo>
                    <a:pt x="6226" y="127911"/>
                  </a:lnTo>
                  <a:lnTo>
                    <a:pt x="0" y="174244"/>
                  </a:lnTo>
                  <a:lnTo>
                    <a:pt x="0" y="1568704"/>
                  </a:lnTo>
                  <a:lnTo>
                    <a:pt x="6226" y="1615041"/>
                  </a:lnTo>
                  <a:lnTo>
                    <a:pt x="23798" y="1656679"/>
                  </a:lnTo>
                  <a:lnTo>
                    <a:pt x="51054" y="1691957"/>
                  </a:lnTo>
                  <a:lnTo>
                    <a:pt x="86331" y="1719213"/>
                  </a:lnTo>
                  <a:lnTo>
                    <a:pt x="127970" y="1736784"/>
                  </a:lnTo>
                  <a:lnTo>
                    <a:pt x="174307" y="1743011"/>
                  </a:lnTo>
                  <a:lnTo>
                    <a:pt x="2787967" y="1743011"/>
                  </a:lnTo>
                  <a:lnTo>
                    <a:pt x="2834309" y="1736784"/>
                  </a:lnTo>
                  <a:lnTo>
                    <a:pt x="2875959" y="1719213"/>
                  </a:lnTo>
                  <a:lnTo>
                    <a:pt x="2911252" y="1691957"/>
                  </a:lnTo>
                  <a:lnTo>
                    <a:pt x="2938523" y="1656679"/>
                  </a:lnTo>
                  <a:lnTo>
                    <a:pt x="2956107" y="1615041"/>
                  </a:lnTo>
                  <a:lnTo>
                    <a:pt x="2962338" y="1568704"/>
                  </a:lnTo>
                  <a:lnTo>
                    <a:pt x="2962338" y="174244"/>
                  </a:lnTo>
                  <a:lnTo>
                    <a:pt x="2956107" y="127911"/>
                  </a:lnTo>
                  <a:lnTo>
                    <a:pt x="2938523" y="86284"/>
                  </a:lnTo>
                  <a:lnTo>
                    <a:pt x="2911252" y="51022"/>
                  </a:lnTo>
                  <a:lnTo>
                    <a:pt x="2875959" y="23781"/>
                  </a:lnTo>
                  <a:lnTo>
                    <a:pt x="2834309" y="6221"/>
                  </a:lnTo>
                  <a:lnTo>
                    <a:pt x="278796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3412" y="4148201"/>
              <a:ext cx="2962910" cy="1743075"/>
            </a:xfrm>
            <a:custGeom>
              <a:avLst/>
              <a:gdLst/>
              <a:ahLst/>
              <a:cxnLst/>
              <a:rect l="l" t="t" r="r" b="b"/>
              <a:pathLst>
                <a:path w="2962910" h="1743075">
                  <a:moveTo>
                    <a:pt x="0" y="174244"/>
                  </a:moveTo>
                  <a:lnTo>
                    <a:pt x="6226" y="127911"/>
                  </a:lnTo>
                  <a:lnTo>
                    <a:pt x="23798" y="86284"/>
                  </a:lnTo>
                  <a:lnTo>
                    <a:pt x="51053" y="51022"/>
                  </a:lnTo>
                  <a:lnTo>
                    <a:pt x="86331" y="23781"/>
                  </a:lnTo>
                  <a:lnTo>
                    <a:pt x="127970" y="6221"/>
                  </a:lnTo>
                  <a:lnTo>
                    <a:pt x="174307" y="0"/>
                  </a:lnTo>
                  <a:lnTo>
                    <a:pt x="2787967" y="0"/>
                  </a:lnTo>
                  <a:lnTo>
                    <a:pt x="2834309" y="6221"/>
                  </a:lnTo>
                  <a:lnTo>
                    <a:pt x="2875959" y="23781"/>
                  </a:lnTo>
                  <a:lnTo>
                    <a:pt x="2911252" y="51022"/>
                  </a:lnTo>
                  <a:lnTo>
                    <a:pt x="2938523" y="86284"/>
                  </a:lnTo>
                  <a:lnTo>
                    <a:pt x="2956107" y="127911"/>
                  </a:lnTo>
                  <a:lnTo>
                    <a:pt x="2962338" y="174244"/>
                  </a:lnTo>
                  <a:lnTo>
                    <a:pt x="2962338" y="1568704"/>
                  </a:lnTo>
                  <a:lnTo>
                    <a:pt x="2956107" y="1615041"/>
                  </a:lnTo>
                  <a:lnTo>
                    <a:pt x="2938523" y="1656679"/>
                  </a:lnTo>
                  <a:lnTo>
                    <a:pt x="2911252" y="1691957"/>
                  </a:lnTo>
                  <a:lnTo>
                    <a:pt x="2875959" y="1719213"/>
                  </a:lnTo>
                  <a:lnTo>
                    <a:pt x="2834309" y="1736784"/>
                  </a:lnTo>
                  <a:lnTo>
                    <a:pt x="2787967" y="1743011"/>
                  </a:lnTo>
                  <a:lnTo>
                    <a:pt x="174307" y="1743011"/>
                  </a:lnTo>
                  <a:lnTo>
                    <a:pt x="127970" y="1736784"/>
                  </a:lnTo>
                  <a:lnTo>
                    <a:pt x="86331" y="1719213"/>
                  </a:lnTo>
                  <a:lnTo>
                    <a:pt x="51054" y="1691957"/>
                  </a:lnTo>
                  <a:lnTo>
                    <a:pt x="23798" y="1656679"/>
                  </a:lnTo>
                  <a:lnTo>
                    <a:pt x="6226" y="1615041"/>
                  </a:lnTo>
                  <a:lnTo>
                    <a:pt x="0" y="1568704"/>
                  </a:lnTo>
                  <a:lnTo>
                    <a:pt x="0" y="17424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2057400"/>
              <a:ext cx="3219450" cy="3876675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4238625" y="390525"/>
            <a:ext cx="3705225" cy="5791200"/>
          </a:xfrm>
          <a:custGeom>
            <a:avLst/>
            <a:gdLst/>
            <a:ahLst/>
            <a:cxnLst/>
            <a:rect l="l" t="t" r="r" b="b"/>
            <a:pathLst>
              <a:path w="3705225" h="5791200">
                <a:moveTo>
                  <a:pt x="3334766" y="0"/>
                </a:moveTo>
                <a:lnTo>
                  <a:pt x="370586" y="0"/>
                </a:lnTo>
                <a:lnTo>
                  <a:pt x="324089" y="2886"/>
                </a:lnTo>
                <a:lnTo>
                  <a:pt x="279319" y="11314"/>
                </a:lnTo>
                <a:lnTo>
                  <a:pt x="236623" y="24937"/>
                </a:lnTo>
                <a:lnTo>
                  <a:pt x="196347" y="43409"/>
                </a:lnTo>
                <a:lnTo>
                  <a:pt x="158838" y="66381"/>
                </a:lnTo>
                <a:lnTo>
                  <a:pt x="124443" y="93508"/>
                </a:lnTo>
                <a:lnTo>
                  <a:pt x="93508" y="124443"/>
                </a:lnTo>
                <a:lnTo>
                  <a:pt x="66381" y="158838"/>
                </a:lnTo>
                <a:lnTo>
                  <a:pt x="43409" y="196347"/>
                </a:lnTo>
                <a:lnTo>
                  <a:pt x="24937" y="236623"/>
                </a:lnTo>
                <a:lnTo>
                  <a:pt x="11314" y="279319"/>
                </a:lnTo>
                <a:lnTo>
                  <a:pt x="2886" y="324089"/>
                </a:lnTo>
                <a:lnTo>
                  <a:pt x="0" y="370586"/>
                </a:lnTo>
                <a:lnTo>
                  <a:pt x="0" y="5420677"/>
                </a:lnTo>
                <a:lnTo>
                  <a:pt x="2886" y="5467155"/>
                </a:lnTo>
                <a:lnTo>
                  <a:pt x="11314" y="5511910"/>
                </a:lnTo>
                <a:lnTo>
                  <a:pt x="24937" y="5554595"/>
                </a:lnTo>
                <a:lnTo>
                  <a:pt x="43409" y="5594862"/>
                </a:lnTo>
                <a:lnTo>
                  <a:pt x="66381" y="5632365"/>
                </a:lnTo>
                <a:lnTo>
                  <a:pt x="93508" y="5666756"/>
                </a:lnTo>
                <a:lnTo>
                  <a:pt x="124443" y="5697688"/>
                </a:lnTo>
                <a:lnTo>
                  <a:pt x="158838" y="5724815"/>
                </a:lnTo>
                <a:lnTo>
                  <a:pt x="196347" y="5747787"/>
                </a:lnTo>
                <a:lnTo>
                  <a:pt x="236623" y="5766259"/>
                </a:lnTo>
                <a:lnTo>
                  <a:pt x="279319" y="5779883"/>
                </a:lnTo>
                <a:lnTo>
                  <a:pt x="324089" y="5788313"/>
                </a:lnTo>
                <a:lnTo>
                  <a:pt x="370586" y="5791200"/>
                </a:lnTo>
                <a:lnTo>
                  <a:pt x="3334639" y="5791200"/>
                </a:lnTo>
                <a:lnTo>
                  <a:pt x="3381135" y="5788313"/>
                </a:lnTo>
                <a:lnTo>
                  <a:pt x="3425905" y="5779883"/>
                </a:lnTo>
                <a:lnTo>
                  <a:pt x="3468601" y="5766259"/>
                </a:lnTo>
                <a:lnTo>
                  <a:pt x="3508877" y="5747787"/>
                </a:lnTo>
                <a:lnTo>
                  <a:pt x="3546386" y="5724815"/>
                </a:lnTo>
                <a:lnTo>
                  <a:pt x="3580781" y="5697688"/>
                </a:lnTo>
                <a:lnTo>
                  <a:pt x="3611716" y="5666756"/>
                </a:lnTo>
                <a:lnTo>
                  <a:pt x="3638843" y="5632365"/>
                </a:lnTo>
                <a:lnTo>
                  <a:pt x="3661815" y="5594862"/>
                </a:lnTo>
                <a:lnTo>
                  <a:pt x="3680287" y="5554595"/>
                </a:lnTo>
                <a:lnTo>
                  <a:pt x="3693910" y="5511910"/>
                </a:lnTo>
                <a:lnTo>
                  <a:pt x="3702338" y="5467155"/>
                </a:lnTo>
                <a:lnTo>
                  <a:pt x="3705225" y="5420677"/>
                </a:lnTo>
                <a:lnTo>
                  <a:pt x="3705225" y="370586"/>
                </a:lnTo>
                <a:lnTo>
                  <a:pt x="3702338" y="324089"/>
                </a:lnTo>
                <a:lnTo>
                  <a:pt x="3693910" y="279319"/>
                </a:lnTo>
                <a:lnTo>
                  <a:pt x="3680288" y="236623"/>
                </a:lnTo>
                <a:lnTo>
                  <a:pt x="3661819" y="196347"/>
                </a:lnTo>
                <a:lnTo>
                  <a:pt x="3638850" y="158838"/>
                </a:lnTo>
                <a:lnTo>
                  <a:pt x="3611728" y="124443"/>
                </a:lnTo>
                <a:lnTo>
                  <a:pt x="3580801" y="93508"/>
                </a:lnTo>
                <a:lnTo>
                  <a:pt x="3546416" y="66381"/>
                </a:lnTo>
                <a:lnTo>
                  <a:pt x="3508919" y="43409"/>
                </a:lnTo>
                <a:lnTo>
                  <a:pt x="3468659" y="24937"/>
                </a:lnTo>
                <a:lnTo>
                  <a:pt x="3425982" y="11314"/>
                </a:lnTo>
                <a:lnTo>
                  <a:pt x="3381235" y="2886"/>
                </a:lnTo>
                <a:lnTo>
                  <a:pt x="3334766" y="0"/>
                </a:lnTo>
                <a:close/>
              </a:path>
            </a:pathLst>
          </a:custGeom>
          <a:solidFill>
            <a:srgbClr val="CFD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78426" y="806830"/>
            <a:ext cx="283972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0" spc="-30">
                <a:latin typeface="Calibri Light"/>
                <a:cs typeface="Calibri Light"/>
              </a:rPr>
              <a:t>Pédale-</a:t>
            </a:r>
            <a:r>
              <a:rPr sz="4800" b="0" spc="-25">
                <a:latin typeface="Calibri Light"/>
                <a:cs typeface="Calibri Light"/>
              </a:rPr>
              <a:t>Don</a:t>
            </a:r>
            <a:endParaRPr sz="4800"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20075" y="390525"/>
            <a:ext cx="3705225" cy="5791200"/>
          </a:xfrm>
          <a:custGeom>
            <a:avLst/>
            <a:gdLst/>
            <a:ahLst/>
            <a:cxnLst/>
            <a:rect l="l" t="t" r="r" b="b"/>
            <a:pathLst>
              <a:path w="3705225" h="5791200">
                <a:moveTo>
                  <a:pt x="3334766" y="0"/>
                </a:moveTo>
                <a:lnTo>
                  <a:pt x="370586" y="0"/>
                </a:lnTo>
                <a:lnTo>
                  <a:pt x="324089" y="2886"/>
                </a:lnTo>
                <a:lnTo>
                  <a:pt x="279319" y="11314"/>
                </a:lnTo>
                <a:lnTo>
                  <a:pt x="236623" y="24937"/>
                </a:lnTo>
                <a:lnTo>
                  <a:pt x="196347" y="43409"/>
                </a:lnTo>
                <a:lnTo>
                  <a:pt x="158838" y="66381"/>
                </a:lnTo>
                <a:lnTo>
                  <a:pt x="124443" y="93508"/>
                </a:lnTo>
                <a:lnTo>
                  <a:pt x="93508" y="124443"/>
                </a:lnTo>
                <a:lnTo>
                  <a:pt x="66381" y="158838"/>
                </a:lnTo>
                <a:lnTo>
                  <a:pt x="43409" y="196347"/>
                </a:lnTo>
                <a:lnTo>
                  <a:pt x="24937" y="236623"/>
                </a:lnTo>
                <a:lnTo>
                  <a:pt x="11314" y="279319"/>
                </a:lnTo>
                <a:lnTo>
                  <a:pt x="2886" y="324089"/>
                </a:lnTo>
                <a:lnTo>
                  <a:pt x="0" y="370586"/>
                </a:lnTo>
                <a:lnTo>
                  <a:pt x="0" y="5420677"/>
                </a:lnTo>
                <a:lnTo>
                  <a:pt x="2886" y="5467155"/>
                </a:lnTo>
                <a:lnTo>
                  <a:pt x="11314" y="5511910"/>
                </a:lnTo>
                <a:lnTo>
                  <a:pt x="24937" y="5554595"/>
                </a:lnTo>
                <a:lnTo>
                  <a:pt x="43409" y="5594862"/>
                </a:lnTo>
                <a:lnTo>
                  <a:pt x="66381" y="5632365"/>
                </a:lnTo>
                <a:lnTo>
                  <a:pt x="93508" y="5666756"/>
                </a:lnTo>
                <a:lnTo>
                  <a:pt x="124443" y="5697688"/>
                </a:lnTo>
                <a:lnTo>
                  <a:pt x="158838" y="5724815"/>
                </a:lnTo>
                <a:lnTo>
                  <a:pt x="196347" y="5747787"/>
                </a:lnTo>
                <a:lnTo>
                  <a:pt x="236623" y="5766259"/>
                </a:lnTo>
                <a:lnTo>
                  <a:pt x="279319" y="5779883"/>
                </a:lnTo>
                <a:lnTo>
                  <a:pt x="324089" y="5788313"/>
                </a:lnTo>
                <a:lnTo>
                  <a:pt x="370586" y="5791200"/>
                </a:lnTo>
                <a:lnTo>
                  <a:pt x="3334639" y="5791200"/>
                </a:lnTo>
                <a:lnTo>
                  <a:pt x="3381135" y="5788313"/>
                </a:lnTo>
                <a:lnTo>
                  <a:pt x="3425905" y="5779883"/>
                </a:lnTo>
                <a:lnTo>
                  <a:pt x="3468601" y="5766259"/>
                </a:lnTo>
                <a:lnTo>
                  <a:pt x="3508877" y="5747787"/>
                </a:lnTo>
                <a:lnTo>
                  <a:pt x="3546386" y="5724815"/>
                </a:lnTo>
                <a:lnTo>
                  <a:pt x="3580781" y="5697688"/>
                </a:lnTo>
                <a:lnTo>
                  <a:pt x="3611716" y="5666756"/>
                </a:lnTo>
                <a:lnTo>
                  <a:pt x="3638843" y="5632365"/>
                </a:lnTo>
                <a:lnTo>
                  <a:pt x="3661815" y="5594862"/>
                </a:lnTo>
                <a:lnTo>
                  <a:pt x="3680287" y="5554595"/>
                </a:lnTo>
                <a:lnTo>
                  <a:pt x="3693910" y="5511910"/>
                </a:lnTo>
                <a:lnTo>
                  <a:pt x="3702338" y="5467155"/>
                </a:lnTo>
                <a:lnTo>
                  <a:pt x="3705225" y="5420677"/>
                </a:lnTo>
                <a:lnTo>
                  <a:pt x="3705225" y="370586"/>
                </a:lnTo>
                <a:lnTo>
                  <a:pt x="3702338" y="324089"/>
                </a:lnTo>
                <a:lnTo>
                  <a:pt x="3693910" y="279319"/>
                </a:lnTo>
                <a:lnTo>
                  <a:pt x="3680288" y="236623"/>
                </a:lnTo>
                <a:lnTo>
                  <a:pt x="3661819" y="196347"/>
                </a:lnTo>
                <a:lnTo>
                  <a:pt x="3638850" y="158838"/>
                </a:lnTo>
                <a:lnTo>
                  <a:pt x="3611728" y="124443"/>
                </a:lnTo>
                <a:lnTo>
                  <a:pt x="3580801" y="93508"/>
                </a:lnTo>
                <a:lnTo>
                  <a:pt x="3546416" y="66381"/>
                </a:lnTo>
                <a:lnTo>
                  <a:pt x="3508919" y="43409"/>
                </a:lnTo>
                <a:lnTo>
                  <a:pt x="3468659" y="24937"/>
                </a:lnTo>
                <a:lnTo>
                  <a:pt x="3425982" y="11314"/>
                </a:lnTo>
                <a:lnTo>
                  <a:pt x="3381235" y="2886"/>
                </a:lnTo>
                <a:lnTo>
                  <a:pt x="3334766" y="0"/>
                </a:lnTo>
                <a:close/>
              </a:path>
            </a:pathLst>
          </a:custGeom>
          <a:solidFill>
            <a:srgbClr val="CFD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627744" y="471424"/>
            <a:ext cx="2910205" cy="142557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946150" marR="5080" indent="-934085">
              <a:lnSpc>
                <a:spcPts val="5260"/>
              </a:lnSpc>
              <a:spcBef>
                <a:spcPts val="695"/>
              </a:spcBef>
            </a:pPr>
            <a:r>
              <a:rPr sz="4800" spc="-20"/>
              <a:t>Meuble-</a:t>
            </a:r>
            <a:r>
              <a:rPr sz="4800" spc="-35"/>
              <a:t>toi- </a:t>
            </a:r>
            <a:r>
              <a:rPr sz="4800" spc="-25"/>
              <a:t>Don</a:t>
            </a:r>
            <a:endParaRPr sz="4800"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8576" y="2057400"/>
            <a:ext cx="2992374" cy="387667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8582025" y="1276350"/>
            <a:ext cx="3390900" cy="4657725"/>
            <a:chOff x="8582025" y="1276350"/>
            <a:chExt cx="3390900" cy="465772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90025" y="2095500"/>
              <a:ext cx="3020822" cy="17923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82025" y="4057650"/>
              <a:ext cx="3019425" cy="18764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25150" y="1276350"/>
              <a:ext cx="1247775" cy="6381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6544" y="472558"/>
            <a:ext cx="546735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b="1" dirty="0"/>
              <a:t>Comment</a:t>
            </a:r>
            <a:r>
              <a:rPr sz="4000" b="1" spc="-235" dirty="0"/>
              <a:t> </a:t>
            </a:r>
            <a:r>
              <a:rPr sz="4000" b="1" dirty="0"/>
              <a:t>faire</a:t>
            </a:r>
            <a:r>
              <a:rPr sz="4000" b="1" spc="-65" dirty="0"/>
              <a:t> </a:t>
            </a:r>
            <a:r>
              <a:rPr sz="4000" b="1" dirty="0"/>
              <a:t>un</a:t>
            </a:r>
            <a:r>
              <a:rPr sz="4000" b="1" spc="-100" dirty="0"/>
              <a:t> </a:t>
            </a:r>
            <a:r>
              <a:rPr sz="4000" b="1" dirty="0"/>
              <a:t>don</a:t>
            </a:r>
            <a:r>
              <a:rPr sz="4000" b="1" spc="-100" dirty="0"/>
              <a:t> </a:t>
            </a:r>
            <a:r>
              <a:rPr sz="4000" b="1" spc="-50" dirty="0"/>
              <a:t>?</a:t>
            </a:r>
            <a:endParaRPr sz="4000" b="1" dirty="0"/>
          </a:p>
        </p:txBody>
      </p:sp>
      <p:sp>
        <p:nvSpPr>
          <p:cNvPr id="3" name="object 3"/>
          <p:cNvSpPr/>
          <p:nvPr/>
        </p:nvSpPr>
        <p:spPr>
          <a:xfrm>
            <a:off x="2443226" y="1719326"/>
            <a:ext cx="2647950" cy="2390775"/>
          </a:xfrm>
          <a:custGeom>
            <a:avLst/>
            <a:gdLst/>
            <a:ahLst/>
            <a:cxnLst/>
            <a:rect l="l" t="t" r="r" b="b"/>
            <a:pathLst>
              <a:path w="2647950" h="2390775">
                <a:moveTo>
                  <a:pt x="0" y="0"/>
                </a:moveTo>
                <a:lnTo>
                  <a:pt x="0" y="2390775"/>
                </a:lnTo>
                <a:lnTo>
                  <a:pt x="2647950" y="1912620"/>
                </a:lnTo>
                <a:lnTo>
                  <a:pt x="2647950" y="478155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</p:spPr>
        <p:txBody>
          <a:bodyPr wrap="square" lIns="0" tIns="0" rIns="0" bIns="0" rtlCol="0"/>
          <a:lstStyle/>
          <a:p>
            <a:endParaRPr>
              <a:solidFill>
                <a:srgbClr val="07305D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0029" y="2505963"/>
            <a:ext cx="1953260" cy="734817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algn="l">
              <a:lnSpc>
                <a:spcPts val="2825"/>
              </a:lnSpc>
              <a:spcBef>
                <a:spcPts val="130"/>
              </a:spcBef>
            </a:pPr>
            <a:r>
              <a:rPr lang="fr-FR" sz="2450" spc="-25" dirty="0">
                <a:solidFill>
                  <a:schemeClr val="bg1"/>
                </a:solidFill>
                <a:latin typeface="Calibri Light"/>
                <a:cs typeface="Calibr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Web </a:t>
            </a:r>
            <a:br>
              <a:rPr lang="fr-FR" sz="2450" spc="-25" dirty="0">
                <a:solidFill>
                  <a:schemeClr val="bg1"/>
                </a:solidFill>
                <a:latin typeface="Calibri Light"/>
                <a:cs typeface="Calibr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r-FR" sz="2450" spc="-25" dirty="0">
                <a:solidFill>
                  <a:schemeClr val="bg1"/>
                </a:solidFill>
                <a:latin typeface="Calibri Light"/>
                <a:cs typeface="Calibr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la Fondation</a:t>
            </a:r>
            <a:endParaRPr lang="fr-FR" sz="2450" spc="-25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91201" y="1719326"/>
            <a:ext cx="2638425" cy="2390775"/>
          </a:xfrm>
          <a:custGeom>
            <a:avLst/>
            <a:gdLst/>
            <a:ahLst/>
            <a:cxnLst/>
            <a:rect l="l" t="t" r="r" b="b"/>
            <a:pathLst>
              <a:path w="2638425" h="2390775">
                <a:moveTo>
                  <a:pt x="0" y="0"/>
                </a:moveTo>
                <a:lnTo>
                  <a:pt x="0" y="2390775"/>
                </a:lnTo>
                <a:lnTo>
                  <a:pt x="2638425" y="1912620"/>
                </a:lnTo>
                <a:lnTo>
                  <a:pt x="2638425" y="478155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</p:spPr>
        <p:txBody>
          <a:bodyPr wrap="square" lIns="0" tIns="0" rIns="0" bIns="0" rtlCol="0"/>
          <a:lstStyle/>
          <a:p>
            <a:endParaRPr>
              <a:solidFill>
                <a:srgbClr val="07305D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32678" y="2331656"/>
            <a:ext cx="2342515" cy="109982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l">
              <a:lnSpc>
                <a:spcPct val="93200"/>
              </a:lnSpc>
              <a:spcBef>
                <a:spcPts val="325"/>
              </a:spcBef>
            </a:pPr>
            <a:r>
              <a:rPr sz="2450" b="0" dirty="0" err="1">
                <a:solidFill>
                  <a:srgbClr val="FFFFFF"/>
                </a:solidFill>
                <a:latin typeface="Calibri Light"/>
                <a:cs typeface="Calibri Light"/>
              </a:rPr>
              <a:t>Formulaire</a:t>
            </a:r>
            <a:r>
              <a:rPr sz="245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FFFFFF"/>
                </a:solidFill>
                <a:latin typeface="Calibri Light"/>
                <a:cs typeface="Calibri Light"/>
              </a:rPr>
              <a:t>de</a:t>
            </a:r>
            <a:r>
              <a:rPr sz="2450" b="0" spc="-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FFFFFF"/>
                </a:solidFill>
                <a:latin typeface="Calibri Light"/>
                <a:cs typeface="Calibri Light"/>
              </a:rPr>
              <a:t>don </a:t>
            </a:r>
            <a:r>
              <a:rPr sz="2450" b="0" dirty="0" err="1">
                <a:solidFill>
                  <a:srgbClr val="FFFFFF"/>
                </a:solidFill>
                <a:latin typeface="Calibri Light"/>
                <a:cs typeface="Calibri Light"/>
              </a:rPr>
              <a:t>ou</a:t>
            </a:r>
            <a:r>
              <a:rPr sz="245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50" b="0" spc="60" dirty="0">
                <a:solidFill>
                  <a:srgbClr val="FFFFFF"/>
                </a:solidFill>
                <a:latin typeface="Calibri Light"/>
                <a:cs typeface="Calibri Light"/>
              </a:rPr>
              <a:t>au</a:t>
            </a:r>
            <a:r>
              <a:rPr sz="245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FFFFFF"/>
                </a:solidFill>
                <a:latin typeface="Calibri Light"/>
                <a:cs typeface="Calibri Light"/>
              </a:rPr>
              <a:t>Bureau</a:t>
            </a:r>
            <a:r>
              <a:rPr sz="2450" b="0" spc="-1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FFFFFF"/>
                </a:solidFill>
                <a:latin typeface="Calibri Light"/>
                <a:cs typeface="Calibri Light"/>
              </a:rPr>
              <a:t>de</a:t>
            </a:r>
            <a:r>
              <a:rPr sz="2450" b="0" spc="6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FFFFFF"/>
                </a:solidFill>
                <a:latin typeface="Calibri Light"/>
                <a:cs typeface="Calibri Light"/>
              </a:rPr>
              <a:t>la</a:t>
            </a:r>
            <a:r>
              <a:rPr sz="2450" b="0" spc="-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50" b="0" spc="-10" dirty="0" err="1">
                <a:solidFill>
                  <a:srgbClr val="FFFFFF"/>
                </a:solidFill>
                <a:latin typeface="Calibri Light"/>
                <a:cs typeface="Calibri Light"/>
              </a:rPr>
              <a:t>Fondation</a:t>
            </a:r>
            <a:endParaRPr sz="2450" dirty="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29651" y="1719326"/>
            <a:ext cx="2638425" cy="2390775"/>
          </a:xfrm>
          <a:custGeom>
            <a:avLst/>
            <a:gdLst/>
            <a:ahLst/>
            <a:cxnLst/>
            <a:rect l="l" t="t" r="r" b="b"/>
            <a:pathLst>
              <a:path w="2638425" h="2390775">
                <a:moveTo>
                  <a:pt x="0" y="0"/>
                </a:moveTo>
                <a:lnTo>
                  <a:pt x="0" y="2390775"/>
                </a:lnTo>
                <a:lnTo>
                  <a:pt x="2638425" y="1912620"/>
                </a:lnTo>
                <a:lnTo>
                  <a:pt x="2638425" y="478155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</p:spPr>
        <p:txBody>
          <a:bodyPr wrap="square" lIns="0" tIns="0" rIns="0" bIns="0" rtlCol="0"/>
          <a:lstStyle/>
          <a:p>
            <a:endParaRPr>
              <a:solidFill>
                <a:srgbClr val="07305D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2433" y="2331656"/>
            <a:ext cx="1791970" cy="1093504"/>
          </a:xfrm>
          <a:prstGeom prst="rect">
            <a:avLst/>
          </a:prstGeom>
        </p:spPr>
        <p:txBody>
          <a:bodyPr vert="horz" wrap="square" lIns="0" tIns="41275" rIns="0" bIns="0" rtlCol="0" anchor="t">
            <a:spAutoFit/>
          </a:bodyPr>
          <a:lstStyle/>
          <a:p>
            <a:pPr marL="12065" marR="5080" algn="l">
              <a:lnSpc>
                <a:spcPct val="93200"/>
              </a:lnSpc>
              <a:spcBef>
                <a:spcPts val="325"/>
              </a:spcBef>
            </a:pPr>
            <a:r>
              <a:rPr sz="2450" b="0" dirty="0">
                <a:solidFill>
                  <a:schemeClr val="bg1"/>
                </a:solidFill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Formulaire</a:t>
            </a:r>
            <a:br>
              <a:rPr lang="fr-CA" sz="2450" spc="-5" dirty="0">
                <a:solidFill>
                  <a:schemeClr val="bg1"/>
                </a:solidFill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sz="2450" b="0" spc="-25" dirty="0">
                <a:solidFill>
                  <a:schemeClr val="bg1"/>
                </a:solidFill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</a:t>
            </a:r>
            <a:r>
              <a:rPr lang="fr-FR" sz="2450" spc="-25" dirty="0">
                <a:solidFill>
                  <a:schemeClr val="bg1"/>
                </a:solidFill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 via </a:t>
            </a:r>
            <a:br>
              <a:rPr lang="fr-FR" sz="2450" spc="-25" dirty="0">
                <a:solidFill>
                  <a:schemeClr val="bg1"/>
                </a:solidFill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r-FR" sz="2450" spc="-25" dirty="0">
                <a:solidFill>
                  <a:schemeClr val="bg1"/>
                </a:solidFill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paye</a:t>
            </a:r>
            <a:endParaRPr lang="fr-FR" sz="2450" dirty="0">
              <a:solidFill>
                <a:schemeClr val="bg1"/>
              </a:solidFill>
              <a:latin typeface="Calibri Light"/>
              <a:cs typeface="Calibri Ligh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2637" y="4360009"/>
            <a:ext cx="2764359" cy="552074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>
                <a:latin typeface="Calibri"/>
                <a:cs typeface="Calibri"/>
              </a:rPr>
              <a:t>5</a:t>
            </a:r>
            <a:r>
              <a:rPr lang="fr-CA" sz="2000" b="1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$,</a:t>
            </a:r>
            <a:r>
              <a:rPr sz="2000" b="1" spc="20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10</a:t>
            </a:r>
            <a:r>
              <a:rPr lang="fr-CA" sz="2000" b="1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$,</a:t>
            </a:r>
            <a:r>
              <a:rPr sz="2000" b="1" spc="-70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15</a:t>
            </a:r>
            <a:r>
              <a:rPr lang="fr-CA" sz="2000" b="1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$,</a:t>
            </a:r>
            <a:r>
              <a:rPr sz="2000" b="1" spc="-7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20</a:t>
            </a:r>
            <a:r>
              <a:rPr lang="fr-CA" sz="2000" b="1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$,</a:t>
            </a:r>
            <a:r>
              <a:rPr sz="2000" b="1" spc="25">
                <a:latin typeface="Calibri"/>
                <a:cs typeface="Calibri"/>
              </a:rPr>
              <a:t> </a:t>
            </a:r>
            <a:r>
              <a:rPr sz="2000" b="1" spc="-20">
                <a:latin typeface="Calibri"/>
                <a:cs typeface="Calibri"/>
              </a:rPr>
              <a:t>etc.</a:t>
            </a:r>
          </a:p>
          <a:p>
            <a:pPr marL="12700">
              <a:spcBef>
                <a:spcPts val="125"/>
              </a:spcBef>
            </a:pPr>
            <a:endParaRPr lang="fr-FR" sz="1400" b="1" spc="-2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1540" y="4362767"/>
            <a:ext cx="2286000" cy="6057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90"/>
              </a:lnSpc>
              <a:spcBef>
                <a:spcPts val="125"/>
              </a:spcBef>
            </a:pPr>
            <a:r>
              <a:rPr sz="2000" b="1">
                <a:latin typeface="Calibri"/>
                <a:cs typeface="Calibri"/>
              </a:rPr>
              <a:t>Crédit,</a:t>
            </a:r>
            <a:r>
              <a:rPr sz="2000" b="1" spc="-5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débit,</a:t>
            </a:r>
            <a:r>
              <a:rPr sz="2000" b="1" spc="-60">
                <a:latin typeface="Calibri"/>
                <a:cs typeface="Calibri"/>
              </a:rPr>
              <a:t> </a:t>
            </a:r>
            <a:r>
              <a:rPr sz="2000" b="1" spc="-10">
                <a:latin typeface="Calibri"/>
                <a:cs typeface="Calibri"/>
              </a:rPr>
              <a:t>chèque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</a:pPr>
            <a:r>
              <a:rPr sz="1800" b="1">
                <a:latin typeface="Calibri"/>
                <a:cs typeface="Calibri"/>
              </a:rPr>
              <a:t>Don</a:t>
            </a:r>
            <a:r>
              <a:rPr sz="1800" b="1" spc="-2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mensuel</a:t>
            </a:r>
            <a:r>
              <a:rPr sz="1800" b="1" spc="-8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ou</a:t>
            </a:r>
            <a:r>
              <a:rPr sz="1800" b="1" spc="-10">
                <a:latin typeface="Calibri"/>
                <a:cs typeface="Calibri"/>
              </a:rPr>
              <a:t> unique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5991" y="2442969"/>
            <a:ext cx="1819275" cy="952184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 marR="5080" indent="375285">
              <a:spcBef>
                <a:spcPts val="125"/>
              </a:spcBef>
            </a:pPr>
            <a:r>
              <a:rPr sz="2000" b="1" i="1">
                <a:solidFill>
                  <a:schemeClr val="tx2"/>
                </a:solidFill>
                <a:latin typeface="Calibri Light"/>
                <a:cs typeface="Calibri Light"/>
              </a:rPr>
              <a:t>30</a:t>
            </a:r>
            <a:r>
              <a:rPr sz="2000" b="1" i="1" spc="-204">
                <a:solidFill>
                  <a:schemeClr val="tx2"/>
                </a:solidFill>
                <a:latin typeface="Calibri Light"/>
                <a:cs typeface="Calibri Light"/>
              </a:rPr>
              <a:t> </a:t>
            </a:r>
            <a:r>
              <a:rPr sz="2000" b="1" i="1">
                <a:solidFill>
                  <a:schemeClr val="tx2"/>
                </a:solidFill>
                <a:latin typeface="Calibri Light"/>
                <a:cs typeface="Calibri Light"/>
              </a:rPr>
              <a:t>ans</a:t>
            </a:r>
            <a:r>
              <a:rPr sz="2000" b="1" i="1" spc="-185">
                <a:solidFill>
                  <a:schemeClr val="tx2"/>
                </a:solidFill>
                <a:latin typeface="Calibri Light"/>
                <a:cs typeface="Calibri Light"/>
              </a:rPr>
              <a:t> </a:t>
            </a:r>
            <a:r>
              <a:rPr sz="2000" b="1" i="1" spc="-25">
                <a:solidFill>
                  <a:schemeClr val="tx2"/>
                </a:solidFill>
                <a:latin typeface="Calibri Light"/>
                <a:cs typeface="Calibri Light"/>
              </a:rPr>
              <a:t>de </a:t>
            </a:r>
            <a:r>
              <a:rPr sz="2000" b="1" i="1" spc="-30">
                <a:solidFill>
                  <a:schemeClr val="tx2"/>
                </a:solidFill>
                <a:latin typeface="Calibri Light"/>
                <a:cs typeface="Calibri Light"/>
              </a:rPr>
              <a:t>générosité,</a:t>
            </a:r>
            <a:r>
              <a:rPr sz="2000" b="1" i="1" spc="-280">
                <a:solidFill>
                  <a:schemeClr val="tx2"/>
                </a:solidFill>
                <a:latin typeface="Calibri Light"/>
                <a:cs typeface="Calibri Light"/>
              </a:rPr>
              <a:t> </a:t>
            </a:r>
            <a:r>
              <a:rPr sz="2000" b="1" i="1" spc="-25">
                <a:solidFill>
                  <a:schemeClr val="tx2"/>
                </a:solidFill>
                <a:latin typeface="Calibri Light"/>
                <a:cs typeface="Calibri Light"/>
              </a:rPr>
              <a:t>merci</a:t>
            </a:r>
            <a:r>
              <a:rPr sz="2000" b="1" i="1" spc="-150">
                <a:solidFill>
                  <a:schemeClr val="tx2"/>
                </a:solidFill>
                <a:latin typeface="Calibri Light"/>
                <a:cs typeface="Calibri Light"/>
              </a:rPr>
              <a:t> </a:t>
            </a:r>
            <a:r>
              <a:rPr lang="fr-FR" sz="2000" b="1" i="1" spc="-150">
                <a:solidFill>
                  <a:schemeClr val="tx2"/>
                </a:solidFill>
                <a:latin typeface="Calibri Light"/>
                <a:cs typeface="Calibri Light"/>
              </a:rPr>
              <a:t> !</a:t>
            </a:r>
            <a:endParaRPr lang="fr-FR" sz="2000" b="1">
              <a:solidFill>
                <a:schemeClr val="tx2"/>
              </a:solidFill>
              <a:latin typeface="Calibri Light"/>
              <a:cs typeface="Calibri Light"/>
            </a:endParaRPr>
          </a:p>
          <a:p>
            <a:pPr marL="12700" marR="5080" indent="375285">
              <a:spcBef>
                <a:spcPts val="125"/>
              </a:spcBef>
            </a:pPr>
            <a:endParaRPr lang="fr-FR" sz="2000" i="1" spc="-50">
              <a:solidFill>
                <a:srgbClr val="4471C4"/>
              </a:solidFill>
              <a:latin typeface="Calibri Light"/>
              <a:cs typeface="Calibri Light"/>
            </a:endParaRPr>
          </a:p>
        </p:txBody>
      </p:sp>
      <p:pic>
        <p:nvPicPr>
          <p:cNvPr id="9" name="Image 8" descr="Une image contenant motif, point&#10;&#10;Description générée automatiquement">
            <a:extLst>
              <a:ext uri="{FF2B5EF4-FFF2-40B4-BE49-F238E27FC236}">
                <a16:creationId xmlns:a16="http://schemas.microsoft.com/office/drawing/2014/main" id="{8AC0774F-EC35-FA30-4573-3AED39863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742" y="4969858"/>
            <a:ext cx="1672355" cy="1719558"/>
          </a:xfrm>
          <a:prstGeom prst="rect">
            <a:avLst/>
          </a:prstGeom>
        </p:spPr>
      </p:pic>
      <p:pic>
        <p:nvPicPr>
          <p:cNvPr id="16" name="Image 15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9B622FA2-0B38-ADA1-91D7-76DCE8AAC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248" y="4909166"/>
            <a:ext cx="1672355" cy="1679099"/>
          </a:xfrm>
          <a:prstGeom prst="rect">
            <a:avLst/>
          </a:prstGeom>
        </p:spPr>
      </p:pic>
      <p:pic>
        <p:nvPicPr>
          <p:cNvPr id="17" name="Graphique 16" descr="Contour de visage amoureux contour">
            <a:extLst>
              <a:ext uri="{FF2B5EF4-FFF2-40B4-BE49-F238E27FC236}">
                <a16:creationId xmlns:a16="http://schemas.microsoft.com/office/drawing/2014/main" id="{2D702D5D-258A-4AA8-53E1-C658D6805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5984" y="3192379"/>
            <a:ext cx="914400" cy="914400"/>
          </a:xfrm>
          <a:prstGeom prst="rect">
            <a:avLst/>
          </a:prstGeom>
        </p:spPr>
      </p:pic>
      <p:pic>
        <p:nvPicPr>
          <p:cNvPr id="12" name="Image 1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9C80E5AA-FFCE-8293-B873-F1D1F83C81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61089"/>
            <a:ext cx="1981200" cy="56137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437E72F-202B-F09A-7DA6-ED59F425B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55" y="294290"/>
            <a:ext cx="562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3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719420"/>
            <a:ext cx="10633204" cy="27579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18138" y="5024113"/>
            <a:ext cx="9615179" cy="1299074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R="31750" algn="l">
              <a:spcBef>
                <a:spcPts val="130"/>
              </a:spcBef>
            </a:pP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Vous</a:t>
            </a:r>
            <a:r>
              <a:rPr sz="2000" b="0" spc="-15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avez</a:t>
            </a:r>
            <a:r>
              <a:rPr sz="2000" b="0" spc="-15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le</a:t>
            </a:r>
            <a:r>
              <a:rPr sz="2000" b="0" spc="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pouvoir</a:t>
            </a:r>
            <a:r>
              <a:rPr sz="2000" b="0" spc="-180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de changer</a:t>
            </a:r>
            <a:r>
              <a:rPr sz="2000" b="0" spc="-16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les</a:t>
            </a:r>
            <a:r>
              <a:rPr sz="2000" b="0" spc="-5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spc="-10" dirty="0">
                <a:solidFill>
                  <a:srgbClr val="0070C0"/>
                </a:solidFill>
                <a:latin typeface="+mj-lt"/>
                <a:cs typeface="Calibri Light"/>
              </a:rPr>
              <a:t>choses.</a:t>
            </a:r>
            <a:endParaRPr sz="2000" dirty="0">
              <a:solidFill>
                <a:srgbClr val="0070C0"/>
              </a:solidFill>
              <a:latin typeface="+mj-lt"/>
              <a:cs typeface="Calibri Light"/>
            </a:endParaRPr>
          </a:p>
          <a:p>
            <a:pPr marL="12065" marR="5080" indent="-35560" algn="l">
              <a:spcBef>
                <a:spcPts val="165"/>
              </a:spcBef>
            </a:pP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En</a:t>
            </a:r>
            <a:r>
              <a:rPr sz="2000" b="0" spc="-5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donnant</a:t>
            </a: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,</a:t>
            </a:r>
            <a:r>
              <a:rPr sz="2000" b="0" spc="-190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vous</a:t>
            </a:r>
            <a:r>
              <a:rPr sz="2000" b="0" spc="-160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vous</a:t>
            </a:r>
            <a:r>
              <a:rPr sz="2000" b="0" spc="-16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joignez</a:t>
            </a:r>
            <a:r>
              <a:rPr sz="2000" b="0" spc="-100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à</a:t>
            </a:r>
            <a:r>
              <a:rPr sz="2000" b="0" spc="4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cette</a:t>
            </a:r>
            <a:r>
              <a:rPr sz="2000" b="0" spc="-204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force</a:t>
            </a:r>
            <a:r>
              <a:rPr sz="2000" b="0" spc="-210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spc="-10" dirty="0" err="1">
                <a:solidFill>
                  <a:srgbClr val="0070C0"/>
                </a:solidFill>
                <a:latin typeface="+mj-lt"/>
                <a:cs typeface="Calibri Light"/>
              </a:rPr>
              <a:t>mobilisatrice</a:t>
            </a:r>
            <a:r>
              <a:rPr sz="2000" b="0" spc="-10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spc="-20" dirty="0" err="1">
                <a:solidFill>
                  <a:srgbClr val="0070C0"/>
                </a:solidFill>
                <a:latin typeface="+mj-lt"/>
                <a:cs typeface="Calibri Light"/>
              </a:rPr>
              <a:t>exceptionnelle</a:t>
            </a:r>
            <a:r>
              <a:rPr sz="2000" b="0" spc="-200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br>
              <a:rPr lang="fr-FR" sz="2000" spc="-200" dirty="0">
                <a:solidFill>
                  <a:srgbClr val="0070C0"/>
                </a:solidFill>
                <a:latin typeface="+mj-lt"/>
                <a:cs typeface="Calibri Light"/>
              </a:rPr>
            </a:b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qui</a:t>
            </a:r>
            <a:r>
              <a:rPr sz="2000" b="0" spc="-2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permet</a:t>
            </a:r>
            <a:r>
              <a:rPr sz="2000" b="0" spc="-12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>
                <a:solidFill>
                  <a:srgbClr val="0070C0"/>
                </a:solidFill>
                <a:latin typeface="+mj-lt"/>
                <a:cs typeface="Calibri Light"/>
              </a:rPr>
              <a:t>de</a:t>
            </a:r>
            <a:r>
              <a:rPr sz="2000" b="0" spc="-4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spc="-10" dirty="0" err="1">
                <a:solidFill>
                  <a:srgbClr val="0070C0"/>
                </a:solidFill>
                <a:latin typeface="+mj-lt"/>
                <a:cs typeface="Calibri Light"/>
              </a:rPr>
              <a:t>propulser</a:t>
            </a:r>
            <a:r>
              <a:rPr sz="2000" b="0" spc="-18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dirty="0" err="1">
                <a:solidFill>
                  <a:srgbClr val="0070C0"/>
                </a:solidFill>
                <a:latin typeface="+mj-lt"/>
                <a:cs typeface="Calibri Light"/>
              </a:rPr>
              <a:t>plusieurs</a:t>
            </a:r>
            <a:r>
              <a:rPr sz="2000" b="0" spc="-165" dirty="0">
                <a:solidFill>
                  <a:srgbClr val="0070C0"/>
                </a:solidFill>
                <a:latin typeface="+mj-lt"/>
                <a:cs typeface="Calibri Light"/>
              </a:rPr>
              <a:t> </a:t>
            </a:r>
            <a:r>
              <a:rPr sz="2000" b="0" spc="-10" dirty="0" err="1">
                <a:solidFill>
                  <a:srgbClr val="0070C0"/>
                </a:solidFill>
                <a:latin typeface="+mj-lt"/>
                <a:cs typeface="Calibri Light"/>
              </a:rPr>
              <a:t>étudiant</a:t>
            </a:r>
            <a:r>
              <a:rPr lang="fr-CA" sz="2000" b="0" spc="-10" dirty="0">
                <a:solidFill>
                  <a:srgbClr val="0070C0"/>
                </a:solidFill>
                <a:latin typeface="+mj-lt"/>
                <a:cs typeface="Calibri Light"/>
              </a:rPr>
              <a:t>·e</a:t>
            </a:r>
            <a:r>
              <a:rPr sz="2000" b="0" spc="-10" dirty="0">
                <a:solidFill>
                  <a:srgbClr val="0070C0"/>
                </a:solidFill>
                <a:latin typeface="+mj-lt"/>
                <a:cs typeface="Calibri Light"/>
              </a:rPr>
              <a:t>s.</a:t>
            </a:r>
            <a:endParaRPr lang="fr-CA" sz="2000" dirty="0">
              <a:solidFill>
                <a:srgbClr val="0070C0"/>
              </a:solidFill>
              <a:latin typeface="+mj-lt"/>
              <a:cs typeface="Calibri Light"/>
            </a:endParaRPr>
          </a:p>
          <a:p>
            <a:pPr marL="12065" marR="5080" indent="-35560" algn="l">
              <a:spcBef>
                <a:spcPts val="165"/>
              </a:spcBef>
            </a:pPr>
            <a:r>
              <a:rPr sz="2000" b="1" spc="-10" dirty="0" err="1">
                <a:latin typeface="+mj-lt"/>
                <a:cs typeface="Calibri"/>
              </a:rPr>
              <a:t>Aidez</a:t>
            </a:r>
            <a:r>
              <a:rPr sz="2000" b="1" spc="-10" dirty="0">
                <a:latin typeface="+mj-lt"/>
                <a:cs typeface="Calibri"/>
              </a:rPr>
              <a:t>-</a:t>
            </a:r>
            <a:r>
              <a:rPr sz="2000" b="1" spc="-20" dirty="0">
                <a:latin typeface="+mj-lt"/>
                <a:cs typeface="Calibri"/>
              </a:rPr>
              <a:t>nous </a:t>
            </a:r>
            <a:r>
              <a:rPr sz="2000" b="1" dirty="0">
                <a:latin typeface="+mj-lt"/>
                <a:cs typeface="Calibri"/>
              </a:rPr>
              <a:t>à</a:t>
            </a:r>
            <a:r>
              <a:rPr sz="2000" b="1" spc="-15" dirty="0">
                <a:latin typeface="+mj-lt"/>
                <a:cs typeface="Calibri"/>
              </a:rPr>
              <a:t> </a:t>
            </a:r>
            <a:r>
              <a:rPr sz="2000" b="1" dirty="0">
                <a:latin typeface="+mj-lt"/>
                <a:cs typeface="Calibri"/>
              </a:rPr>
              <a:t>les</a:t>
            </a:r>
            <a:r>
              <a:rPr sz="2000" b="1" spc="-10" dirty="0">
                <a:latin typeface="+mj-lt"/>
                <a:cs typeface="Calibri"/>
              </a:rPr>
              <a:t> aider!</a:t>
            </a:r>
            <a:endParaRPr sz="2000" dirty="0">
              <a:latin typeface="+mj-lt"/>
              <a:cs typeface="Calibri"/>
            </a:endParaRPr>
          </a:p>
        </p:txBody>
      </p:sp>
      <p:pic>
        <p:nvPicPr>
          <p:cNvPr id="6" name="Image 5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2995516F-01A4-2DCD-0A5B-A0417EA03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317" y="5059978"/>
            <a:ext cx="1140543" cy="1147287"/>
          </a:xfrm>
          <a:prstGeom prst="rect">
            <a:avLst/>
          </a:prstGeom>
        </p:spPr>
      </p:pic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35DC96B2-C185-E686-9C16-28BB50917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61089"/>
            <a:ext cx="1981200" cy="5613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5181C6-98B1-01DD-FF2E-104ABEDE389A}"/>
              </a:ext>
            </a:extLst>
          </p:cNvPr>
          <p:cNvSpPr/>
          <p:nvPr/>
        </p:nvSpPr>
        <p:spPr>
          <a:xfrm>
            <a:off x="2984938" y="0"/>
            <a:ext cx="9207061" cy="6858000"/>
          </a:xfrm>
          <a:prstGeom prst="rect">
            <a:avLst/>
          </a:prstGeom>
          <a:solidFill>
            <a:srgbClr val="0730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337A8E62-29AB-8FB2-B4BC-5BE0CF6F7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sp>
        <p:nvSpPr>
          <p:cNvPr id="4" name="Google Shape;141;g2dab46dbc65_0_11">
            <a:extLst>
              <a:ext uri="{FF2B5EF4-FFF2-40B4-BE49-F238E27FC236}">
                <a16:creationId xmlns:a16="http://schemas.microsoft.com/office/drawing/2014/main" id="{9A478F69-268F-9ECC-1C75-982D761E46D8}"/>
              </a:ext>
            </a:extLst>
          </p:cNvPr>
          <p:cNvSpPr txBox="1">
            <a:spLocks/>
          </p:cNvSpPr>
          <p:nvPr/>
        </p:nvSpPr>
        <p:spPr>
          <a:xfrm>
            <a:off x="3529537" y="2453349"/>
            <a:ext cx="7222546" cy="12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 sz="365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l" rtl="0">
              <a:lnSpc>
                <a:spcPct val="80000"/>
              </a:lnSpc>
              <a:buClr>
                <a:schemeClr val="dk1"/>
              </a:buClr>
              <a:buSzPct val="200000"/>
              <a:buFont typeface="Calibri"/>
              <a:buNone/>
            </a:pPr>
            <a:r>
              <a:rPr lang="en-US" sz="6000" b="1" noProof="1">
                <a:solidFill>
                  <a:schemeClr val="bg1"/>
                </a:solidFill>
              </a:rPr>
              <a:t>Annexe </a:t>
            </a:r>
            <a:r>
              <a:rPr lang="en-US" sz="6000" noProof="1">
                <a:solidFill>
                  <a:schemeClr val="bg1"/>
                </a:solidFill>
              </a:rPr>
              <a:t> </a:t>
            </a:r>
            <a:br>
              <a:rPr lang="en-US" sz="6000" noProof="1">
                <a:solidFill>
                  <a:schemeClr val="bg1"/>
                </a:solidFill>
              </a:rPr>
            </a:br>
            <a:r>
              <a:rPr lang="en-US" sz="5000" noProof="1">
                <a:solidFill>
                  <a:schemeClr val="bg1"/>
                </a:solidFill>
              </a:rPr>
              <a:t>Soutien d’urgence</a:t>
            </a:r>
            <a:endParaRPr lang="en-US" sz="5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9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0" y="1166064"/>
            <a:ext cx="10148658" cy="790345"/>
          </a:xfrm>
          <a:prstGeom prst="rect">
            <a:avLst/>
          </a:prstGeom>
        </p:spPr>
        <p:txBody>
          <a:bodyPr vert="horz" wrap="square" lIns="0" tIns="173101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dirty="0"/>
              <a:t>Mission</a:t>
            </a:r>
            <a:r>
              <a:rPr sz="4000" spc="-175" dirty="0"/>
              <a:t> </a:t>
            </a:r>
            <a:r>
              <a:rPr sz="4000" dirty="0"/>
              <a:t>de</a:t>
            </a:r>
            <a:r>
              <a:rPr sz="4000" spc="-35" dirty="0"/>
              <a:t> </a:t>
            </a:r>
            <a:r>
              <a:rPr sz="4000" dirty="0"/>
              <a:t>la</a:t>
            </a:r>
            <a:r>
              <a:rPr sz="4000" spc="-5" dirty="0"/>
              <a:t> </a:t>
            </a:r>
            <a:r>
              <a:rPr sz="4000" spc="-10" dirty="0" err="1"/>
              <a:t>Fondation</a:t>
            </a:r>
            <a:endParaRPr sz="4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71500" y="1714500"/>
            <a:ext cx="7315200" cy="4581525"/>
            <a:chOff x="571500" y="1714500"/>
            <a:chExt cx="7315200" cy="4581525"/>
          </a:xfrm>
        </p:grpSpPr>
        <p:sp>
          <p:nvSpPr>
            <p:cNvPr id="5" name="object 5"/>
            <p:cNvSpPr/>
            <p:nvPr/>
          </p:nvSpPr>
          <p:spPr>
            <a:xfrm>
              <a:off x="571500" y="1714500"/>
              <a:ext cx="7315200" cy="4581525"/>
            </a:xfrm>
            <a:custGeom>
              <a:avLst/>
              <a:gdLst/>
              <a:ahLst/>
              <a:cxnLst/>
              <a:rect l="l" t="t" r="r" b="b"/>
              <a:pathLst>
                <a:path w="7315200" h="4581525">
                  <a:moveTo>
                    <a:pt x="6105271" y="0"/>
                  </a:moveTo>
                  <a:lnTo>
                    <a:pt x="6169787" y="572642"/>
                  </a:lnTo>
                  <a:lnTo>
                    <a:pt x="6107271" y="584810"/>
                  </a:lnTo>
                  <a:lnTo>
                    <a:pt x="5983137" y="609650"/>
                  </a:lnTo>
                  <a:lnTo>
                    <a:pt x="5860199" y="635163"/>
                  </a:lnTo>
                  <a:lnTo>
                    <a:pt x="5738456" y="661348"/>
                  </a:lnTo>
                  <a:lnTo>
                    <a:pt x="5617909" y="688207"/>
                  </a:lnTo>
                  <a:lnTo>
                    <a:pt x="5498558" y="715738"/>
                  </a:lnTo>
                  <a:lnTo>
                    <a:pt x="5380402" y="743942"/>
                  </a:lnTo>
                  <a:lnTo>
                    <a:pt x="5263442" y="772819"/>
                  </a:lnTo>
                  <a:lnTo>
                    <a:pt x="5147678" y="802369"/>
                  </a:lnTo>
                  <a:lnTo>
                    <a:pt x="5033110" y="832592"/>
                  </a:lnTo>
                  <a:lnTo>
                    <a:pt x="4919737" y="863488"/>
                  </a:lnTo>
                  <a:lnTo>
                    <a:pt x="4807560" y="895056"/>
                  </a:lnTo>
                  <a:lnTo>
                    <a:pt x="4696578" y="927298"/>
                  </a:lnTo>
                  <a:lnTo>
                    <a:pt x="4586793" y="960212"/>
                  </a:lnTo>
                  <a:lnTo>
                    <a:pt x="4478203" y="993799"/>
                  </a:lnTo>
                  <a:lnTo>
                    <a:pt x="4370809" y="1028059"/>
                  </a:lnTo>
                  <a:lnTo>
                    <a:pt x="4264610" y="1062992"/>
                  </a:lnTo>
                  <a:lnTo>
                    <a:pt x="4211959" y="1080711"/>
                  </a:lnTo>
                  <a:lnTo>
                    <a:pt x="4159607" y="1098598"/>
                  </a:lnTo>
                  <a:lnTo>
                    <a:pt x="4107554" y="1116653"/>
                  </a:lnTo>
                  <a:lnTo>
                    <a:pt x="4055800" y="1134876"/>
                  </a:lnTo>
                  <a:lnTo>
                    <a:pt x="4004345" y="1153268"/>
                  </a:lnTo>
                  <a:lnTo>
                    <a:pt x="3953189" y="1171828"/>
                  </a:lnTo>
                  <a:lnTo>
                    <a:pt x="3902331" y="1190556"/>
                  </a:lnTo>
                  <a:lnTo>
                    <a:pt x="3851773" y="1209452"/>
                  </a:lnTo>
                  <a:lnTo>
                    <a:pt x="3801513" y="1228517"/>
                  </a:lnTo>
                  <a:lnTo>
                    <a:pt x="3751553" y="1247750"/>
                  </a:lnTo>
                  <a:lnTo>
                    <a:pt x="3701891" y="1267150"/>
                  </a:lnTo>
                  <a:lnTo>
                    <a:pt x="3652529" y="1286720"/>
                  </a:lnTo>
                  <a:lnTo>
                    <a:pt x="3603465" y="1306457"/>
                  </a:lnTo>
                  <a:lnTo>
                    <a:pt x="3554700" y="1326363"/>
                  </a:lnTo>
                  <a:lnTo>
                    <a:pt x="3506234" y="1346436"/>
                  </a:lnTo>
                  <a:lnTo>
                    <a:pt x="3458067" y="1366679"/>
                  </a:lnTo>
                  <a:lnTo>
                    <a:pt x="3410199" y="1387089"/>
                  </a:lnTo>
                  <a:lnTo>
                    <a:pt x="3362630" y="1407667"/>
                  </a:lnTo>
                  <a:lnTo>
                    <a:pt x="3315360" y="1428414"/>
                  </a:lnTo>
                  <a:lnTo>
                    <a:pt x="3268389" y="1449329"/>
                  </a:lnTo>
                  <a:lnTo>
                    <a:pt x="3221716" y="1470412"/>
                  </a:lnTo>
                  <a:lnTo>
                    <a:pt x="3175343" y="1491663"/>
                  </a:lnTo>
                  <a:lnTo>
                    <a:pt x="3129269" y="1513083"/>
                  </a:lnTo>
                  <a:lnTo>
                    <a:pt x="3083493" y="1534671"/>
                  </a:lnTo>
                  <a:lnTo>
                    <a:pt x="3038016" y="1556427"/>
                  </a:lnTo>
                  <a:lnTo>
                    <a:pt x="2992839" y="1578351"/>
                  </a:lnTo>
                  <a:lnTo>
                    <a:pt x="2947960" y="1600443"/>
                  </a:lnTo>
                  <a:lnTo>
                    <a:pt x="2903380" y="1622704"/>
                  </a:lnTo>
                  <a:lnTo>
                    <a:pt x="2859100" y="1645133"/>
                  </a:lnTo>
                  <a:lnTo>
                    <a:pt x="2815118" y="1667730"/>
                  </a:lnTo>
                  <a:lnTo>
                    <a:pt x="2771435" y="1690495"/>
                  </a:lnTo>
                  <a:lnTo>
                    <a:pt x="2728051" y="1713429"/>
                  </a:lnTo>
                  <a:lnTo>
                    <a:pt x="2684965" y="1736530"/>
                  </a:lnTo>
                  <a:lnTo>
                    <a:pt x="2642179" y="1759800"/>
                  </a:lnTo>
                  <a:lnTo>
                    <a:pt x="2599692" y="1783239"/>
                  </a:lnTo>
                  <a:lnTo>
                    <a:pt x="2557504" y="1806845"/>
                  </a:lnTo>
                  <a:lnTo>
                    <a:pt x="2515614" y="1830620"/>
                  </a:lnTo>
                  <a:lnTo>
                    <a:pt x="2474024" y="1854562"/>
                  </a:lnTo>
                  <a:lnTo>
                    <a:pt x="2432732" y="1878673"/>
                  </a:lnTo>
                  <a:lnTo>
                    <a:pt x="2391740" y="1902953"/>
                  </a:lnTo>
                  <a:lnTo>
                    <a:pt x="2351046" y="1927400"/>
                  </a:lnTo>
                  <a:lnTo>
                    <a:pt x="2310652" y="1952016"/>
                  </a:lnTo>
                  <a:lnTo>
                    <a:pt x="2270556" y="1976800"/>
                  </a:lnTo>
                  <a:lnTo>
                    <a:pt x="2230759" y="2001752"/>
                  </a:lnTo>
                  <a:lnTo>
                    <a:pt x="2191261" y="2026872"/>
                  </a:lnTo>
                  <a:lnTo>
                    <a:pt x="2152062" y="2052161"/>
                  </a:lnTo>
                  <a:lnTo>
                    <a:pt x="2113162" y="2077618"/>
                  </a:lnTo>
                  <a:lnTo>
                    <a:pt x="2074561" y="2103243"/>
                  </a:lnTo>
                  <a:lnTo>
                    <a:pt x="2036259" y="2129036"/>
                  </a:lnTo>
                  <a:lnTo>
                    <a:pt x="1998256" y="2154997"/>
                  </a:lnTo>
                  <a:lnTo>
                    <a:pt x="1960551" y="2181127"/>
                  </a:lnTo>
                  <a:lnTo>
                    <a:pt x="1923146" y="2207425"/>
                  </a:lnTo>
                  <a:lnTo>
                    <a:pt x="1886040" y="2233891"/>
                  </a:lnTo>
                  <a:lnTo>
                    <a:pt x="1849232" y="2260525"/>
                  </a:lnTo>
                  <a:lnTo>
                    <a:pt x="1812724" y="2287328"/>
                  </a:lnTo>
                  <a:lnTo>
                    <a:pt x="1776514" y="2314298"/>
                  </a:lnTo>
                  <a:lnTo>
                    <a:pt x="1740603" y="2341437"/>
                  </a:lnTo>
                  <a:lnTo>
                    <a:pt x="1704992" y="2368744"/>
                  </a:lnTo>
                  <a:lnTo>
                    <a:pt x="1669679" y="2396220"/>
                  </a:lnTo>
                  <a:lnTo>
                    <a:pt x="1634665" y="2423863"/>
                  </a:lnTo>
                  <a:lnTo>
                    <a:pt x="1599950" y="2451675"/>
                  </a:lnTo>
                  <a:lnTo>
                    <a:pt x="1565534" y="2479655"/>
                  </a:lnTo>
                  <a:lnTo>
                    <a:pt x="1531417" y="2507804"/>
                  </a:lnTo>
                  <a:lnTo>
                    <a:pt x="1497599" y="2536120"/>
                  </a:lnTo>
                  <a:lnTo>
                    <a:pt x="1464080" y="2564605"/>
                  </a:lnTo>
                  <a:lnTo>
                    <a:pt x="1430860" y="2593258"/>
                  </a:lnTo>
                  <a:lnTo>
                    <a:pt x="1397939" y="2622079"/>
                  </a:lnTo>
                  <a:lnTo>
                    <a:pt x="1365316" y="2651068"/>
                  </a:lnTo>
                  <a:lnTo>
                    <a:pt x="1332993" y="2680226"/>
                  </a:lnTo>
                  <a:lnTo>
                    <a:pt x="1300969" y="2709551"/>
                  </a:lnTo>
                  <a:lnTo>
                    <a:pt x="1269243" y="2739045"/>
                  </a:lnTo>
                  <a:lnTo>
                    <a:pt x="1237817" y="2768708"/>
                  </a:lnTo>
                  <a:lnTo>
                    <a:pt x="1206689" y="2798538"/>
                  </a:lnTo>
                  <a:lnTo>
                    <a:pt x="1175860" y="2828537"/>
                  </a:lnTo>
                  <a:lnTo>
                    <a:pt x="1145331" y="2858704"/>
                  </a:lnTo>
                  <a:lnTo>
                    <a:pt x="1115100" y="2889039"/>
                  </a:lnTo>
                  <a:lnTo>
                    <a:pt x="1085168" y="2919542"/>
                  </a:lnTo>
                  <a:lnTo>
                    <a:pt x="1055535" y="2950214"/>
                  </a:lnTo>
                  <a:lnTo>
                    <a:pt x="1026201" y="2981053"/>
                  </a:lnTo>
                  <a:lnTo>
                    <a:pt x="997166" y="3012061"/>
                  </a:lnTo>
                  <a:lnTo>
                    <a:pt x="968430" y="3043237"/>
                  </a:lnTo>
                  <a:lnTo>
                    <a:pt x="939993" y="3074582"/>
                  </a:lnTo>
                  <a:lnTo>
                    <a:pt x="911855" y="3106094"/>
                  </a:lnTo>
                  <a:lnTo>
                    <a:pt x="884015" y="3137775"/>
                  </a:lnTo>
                  <a:lnTo>
                    <a:pt x="856475" y="3169624"/>
                  </a:lnTo>
                  <a:lnTo>
                    <a:pt x="829234" y="3201642"/>
                  </a:lnTo>
                  <a:lnTo>
                    <a:pt x="802291" y="3233827"/>
                  </a:lnTo>
                  <a:lnTo>
                    <a:pt x="775648" y="3266181"/>
                  </a:lnTo>
                  <a:lnTo>
                    <a:pt x="749303" y="3298703"/>
                  </a:lnTo>
                  <a:lnTo>
                    <a:pt x="723258" y="3331393"/>
                  </a:lnTo>
                  <a:lnTo>
                    <a:pt x="697511" y="3364251"/>
                  </a:lnTo>
                  <a:lnTo>
                    <a:pt x="672064" y="3397278"/>
                  </a:lnTo>
                  <a:lnTo>
                    <a:pt x="646915" y="3430473"/>
                  </a:lnTo>
                  <a:lnTo>
                    <a:pt x="622065" y="3463836"/>
                  </a:lnTo>
                  <a:lnTo>
                    <a:pt x="597514" y="3497367"/>
                  </a:lnTo>
                  <a:lnTo>
                    <a:pt x="573262" y="3531066"/>
                  </a:lnTo>
                  <a:lnTo>
                    <a:pt x="549309" y="3564934"/>
                  </a:lnTo>
                  <a:lnTo>
                    <a:pt x="525655" y="3598970"/>
                  </a:lnTo>
                  <a:lnTo>
                    <a:pt x="502300" y="3633174"/>
                  </a:lnTo>
                  <a:lnTo>
                    <a:pt x="479244" y="3667546"/>
                  </a:lnTo>
                  <a:lnTo>
                    <a:pt x="456487" y="3702087"/>
                  </a:lnTo>
                  <a:lnTo>
                    <a:pt x="434029" y="3736795"/>
                  </a:lnTo>
                  <a:lnTo>
                    <a:pt x="411869" y="3771672"/>
                  </a:lnTo>
                  <a:lnTo>
                    <a:pt x="390009" y="3806718"/>
                  </a:lnTo>
                  <a:lnTo>
                    <a:pt x="368448" y="3841931"/>
                  </a:lnTo>
                  <a:lnTo>
                    <a:pt x="347185" y="3877313"/>
                  </a:lnTo>
                  <a:lnTo>
                    <a:pt x="326222" y="3912862"/>
                  </a:lnTo>
                  <a:lnTo>
                    <a:pt x="305557" y="3948580"/>
                  </a:lnTo>
                  <a:lnTo>
                    <a:pt x="285192" y="3984467"/>
                  </a:lnTo>
                  <a:lnTo>
                    <a:pt x="265125" y="4020521"/>
                  </a:lnTo>
                  <a:lnTo>
                    <a:pt x="245357" y="4056744"/>
                  </a:lnTo>
                  <a:lnTo>
                    <a:pt x="225889" y="4093135"/>
                  </a:lnTo>
                  <a:lnTo>
                    <a:pt x="206719" y="4129694"/>
                  </a:lnTo>
                  <a:lnTo>
                    <a:pt x="187848" y="4166421"/>
                  </a:lnTo>
                  <a:lnTo>
                    <a:pt x="169276" y="4203317"/>
                  </a:lnTo>
                  <a:lnTo>
                    <a:pt x="151003" y="4240381"/>
                  </a:lnTo>
                  <a:lnTo>
                    <a:pt x="133029" y="4277613"/>
                  </a:lnTo>
                  <a:lnTo>
                    <a:pt x="115354" y="4315013"/>
                  </a:lnTo>
                  <a:lnTo>
                    <a:pt x="97978" y="4352581"/>
                  </a:lnTo>
                  <a:lnTo>
                    <a:pt x="80901" y="4390318"/>
                  </a:lnTo>
                  <a:lnTo>
                    <a:pt x="64123" y="4428223"/>
                  </a:lnTo>
                  <a:lnTo>
                    <a:pt x="47644" y="4466296"/>
                  </a:lnTo>
                  <a:lnTo>
                    <a:pt x="31463" y="4504537"/>
                  </a:lnTo>
                  <a:lnTo>
                    <a:pt x="15582" y="4542947"/>
                  </a:lnTo>
                  <a:lnTo>
                    <a:pt x="0" y="4581525"/>
                  </a:lnTo>
                  <a:lnTo>
                    <a:pt x="25350" y="4547395"/>
                  </a:lnTo>
                  <a:lnTo>
                    <a:pt x="50952" y="4513465"/>
                  </a:lnTo>
                  <a:lnTo>
                    <a:pt x="76805" y="4479735"/>
                  </a:lnTo>
                  <a:lnTo>
                    <a:pt x="102909" y="4446204"/>
                  </a:lnTo>
                  <a:lnTo>
                    <a:pt x="129264" y="4412873"/>
                  </a:lnTo>
                  <a:lnTo>
                    <a:pt x="155871" y="4379742"/>
                  </a:lnTo>
                  <a:lnTo>
                    <a:pt x="182729" y="4346811"/>
                  </a:lnTo>
                  <a:lnTo>
                    <a:pt x="209838" y="4314079"/>
                  </a:lnTo>
                  <a:lnTo>
                    <a:pt x="237198" y="4281548"/>
                  </a:lnTo>
                  <a:lnTo>
                    <a:pt x="264809" y="4249216"/>
                  </a:lnTo>
                  <a:lnTo>
                    <a:pt x="292672" y="4217083"/>
                  </a:lnTo>
                  <a:lnTo>
                    <a:pt x="320786" y="4185151"/>
                  </a:lnTo>
                  <a:lnTo>
                    <a:pt x="349152" y="4153418"/>
                  </a:lnTo>
                  <a:lnTo>
                    <a:pt x="377768" y="4121885"/>
                  </a:lnTo>
                  <a:lnTo>
                    <a:pt x="406636" y="4090551"/>
                  </a:lnTo>
                  <a:lnTo>
                    <a:pt x="435755" y="4059417"/>
                  </a:lnTo>
                  <a:lnTo>
                    <a:pt x="465125" y="4028483"/>
                  </a:lnTo>
                  <a:lnTo>
                    <a:pt x="494746" y="3997749"/>
                  </a:lnTo>
                  <a:lnTo>
                    <a:pt x="524619" y="3967215"/>
                  </a:lnTo>
                  <a:lnTo>
                    <a:pt x="554743" y="3936880"/>
                  </a:lnTo>
                  <a:lnTo>
                    <a:pt x="585118" y="3906745"/>
                  </a:lnTo>
                  <a:lnTo>
                    <a:pt x="615745" y="3876810"/>
                  </a:lnTo>
                  <a:lnTo>
                    <a:pt x="646622" y="3847074"/>
                  </a:lnTo>
                  <a:lnTo>
                    <a:pt x="677751" y="3817539"/>
                  </a:lnTo>
                  <a:lnTo>
                    <a:pt x="709131" y="3788203"/>
                  </a:lnTo>
                  <a:lnTo>
                    <a:pt x="740763" y="3759066"/>
                  </a:lnTo>
                  <a:lnTo>
                    <a:pt x="772645" y="3730130"/>
                  </a:lnTo>
                  <a:lnTo>
                    <a:pt x="804779" y="3701393"/>
                  </a:lnTo>
                  <a:lnTo>
                    <a:pt x="837164" y="3672856"/>
                  </a:lnTo>
                  <a:lnTo>
                    <a:pt x="869801" y="3644518"/>
                  </a:lnTo>
                  <a:lnTo>
                    <a:pt x="902688" y="3616381"/>
                  </a:lnTo>
                  <a:lnTo>
                    <a:pt x="935827" y="3588443"/>
                  </a:lnTo>
                  <a:lnTo>
                    <a:pt x="969217" y="3560705"/>
                  </a:lnTo>
                  <a:lnTo>
                    <a:pt x="1002858" y="3533166"/>
                  </a:lnTo>
                  <a:lnTo>
                    <a:pt x="1036751" y="3505828"/>
                  </a:lnTo>
                  <a:lnTo>
                    <a:pt x="1070895" y="3478689"/>
                  </a:lnTo>
                  <a:lnTo>
                    <a:pt x="1105290" y="3451750"/>
                  </a:lnTo>
                  <a:lnTo>
                    <a:pt x="1139936" y="3425010"/>
                  </a:lnTo>
                  <a:lnTo>
                    <a:pt x="1174833" y="3398471"/>
                  </a:lnTo>
                  <a:lnTo>
                    <a:pt x="1209982" y="3372131"/>
                  </a:lnTo>
                  <a:lnTo>
                    <a:pt x="1245382" y="3345991"/>
                  </a:lnTo>
                  <a:lnTo>
                    <a:pt x="1281033" y="3320050"/>
                  </a:lnTo>
                  <a:lnTo>
                    <a:pt x="1316936" y="3294309"/>
                  </a:lnTo>
                  <a:lnTo>
                    <a:pt x="1353089" y="3268769"/>
                  </a:lnTo>
                  <a:lnTo>
                    <a:pt x="1389494" y="3243427"/>
                  </a:lnTo>
                  <a:lnTo>
                    <a:pt x="1426151" y="3218286"/>
                  </a:lnTo>
                  <a:lnTo>
                    <a:pt x="1463058" y="3193344"/>
                  </a:lnTo>
                  <a:lnTo>
                    <a:pt x="1500217" y="3168602"/>
                  </a:lnTo>
                  <a:lnTo>
                    <a:pt x="1537627" y="3144060"/>
                  </a:lnTo>
                  <a:lnTo>
                    <a:pt x="1575288" y="3119717"/>
                  </a:lnTo>
                  <a:lnTo>
                    <a:pt x="1613200" y="3095575"/>
                  </a:lnTo>
                  <a:lnTo>
                    <a:pt x="1651364" y="3071632"/>
                  </a:lnTo>
                  <a:lnTo>
                    <a:pt x="1689779" y="3047888"/>
                  </a:lnTo>
                  <a:lnTo>
                    <a:pt x="1728445" y="3024345"/>
                  </a:lnTo>
                  <a:lnTo>
                    <a:pt x="1767363" y="3001001"/>
                  </a:lnTo>
                  <a:lnTo>
                    <a:pt x="1806531" y="2977857"/>
                  </a:lnTo>
                  <a:lnTo>
                    <a:pt x="1845951" y="2954913"/>
                  </a:lnTo>
                  <a:lnTo>
                    <a:pt x="1885622" y="2932168"/>
                  </a:lnTo>
                  <a:lnTo>
                    <a:pt x="1925545" y="2909624"/>
                  </a:lnTo>
                  <a:lnTo>
                    <a:pt x="1965718" y="2887279"/>
                  </a:lnTo>
                  <a:lnTo>
                    <a:pt x="2006143" y="2865133"/>
                  </a:lnTo>
                  <a:lnTo>
                    <a:pt x="2046819" y="2843188"/>
                  </a:lnTo>
                  <a:lnTo>
                    <a:pt x="2087747" y="2821442"/>
                  </a:lnTo>
                  <a:lnTo>
                    <a:pt x="2128926" y="2799896"/>
                  </a:lnTo>
                  <a:lnTo>
                    <a:pt x="2170355" y="2778550"/>
                  </a:lnTo>
                  <a:lnTo>
                    <a:pt x="2212037" y="2757403"/>
                  </a:lnTo>
                  <a:lnTo>
                    <a:pt x="2253969" y="2736456"/>
                  </a:lnTo>
                  <a:lnTo>
                    <a:pt x="2296153" y="2715709"/>
                  </a:lnTo>
                  <a:lnTo>
                    <a:pt x="2338588" y="2695162"/>
                  </a:lnTo>
                  <a:lnTo>
                    <a:pt x="2381274" y="2674815"/>
                  </a:lnTo>
                  <a:lnTo>
                    <a:pt x="2424211" y="2654667"/>
                  </a:lnTo>
                  <a:lnTo>
                    <a:pt x="2467400" y="2634719"/>
                  </a:lnTo>
                  <a:lnTo>
                    <a:pt x="2510840" y="2614970"/>
                  </a:lnTo>
                  <a:lnTo>
                    <a:pt x="2554531" y="2595422"/>
                  </a:lnTo>
                  <a:lnTo>
                    <a:pt x="2598473" y="2576073"/>
                  </a:lnTo>
                  <a:lnTo>
                    <a:pt x="2642667" y="2556924"/>
                  </a:lnTo>
                  <a:lnTo>
                    <a:pt x="2687112" y="2537975"/>
                  </a:lnTo>
                  <a:lnTo>
                    <a:pt x="2731808" y="2519225"/>
                  </a:lnTo>
                  <a:lnTo>
                    <a:pt x="2776756" y="2500676"/>
                  </a:lnTo>
                  <a:lnTo>
                    <a:pt x="2821954" y="2482326"/>
                  </a:lnTo>
                  <a:lnTo>
                    <a:pt x="2867404" y="2464175"/>
                  </a:lnTo>
                  <a:lnTo>
                    <a:pt x="2913105" y="2446225"/>
                  </a:lnTo>
                  <a:lnTo>
                    <a:pt x="2959058" y="2428474"/>
                  </a:lnTo>
                  <a:lnTo>
                    <a:pt x="3005261" y="2410923"/>
                  </a:lnTo>
                  <a:lnTo>
                    <a:pt x="3051716" y="2393572"/>
                  </a:lnTo>
                  <a:lnTo>
                    <a:pt x="3098423" y="2376420"/>
                  </a:lnTo>
                  <a:lnTo>
                    <a:pt x="3145380" y="2359468"/>
                  </a:lnTo>
                  <a:lnTo>
                    <a:pt x="3192589" y="2342717"/>
                  </a:lnTo>
                  <a:lnTo>
                    <a:pt x="3240049" y="2326164"/>
                  </a:lnTo>
                  <a:lnTo>
                    <a:pt x="3287760" y="2309812"/>
                  </a:lnTo>
                  <a:lnTo>
                    <a:pt x="3335722" y="2293659"/>
                  </a:lnTo>
                  <a:lnTo>
                    <a:pt x="3383936" y="2277706"/>
                  </a:lnTo>
                  <a:lnTo>
                    <a:pt x="3432401" y="2261953"/>
                  </a:lnTo>
                  <a:lnTo>
                    <a:pt x="3481117" y="2246399"/>
                  </a:lnTo>
                  <a:lnTo>
                    <a:pt x="3530085" y="2231046"/>
                  </a:lnTo>
                  <a:lnTo>
                    <a:pt x="3579304" y="2215892"/>
                  </a:lnTo>
                  <a:lnTo>
                    <a:pt x="3628774" y="2200938"/>
                  </a:lnTo>
                  <a:lnTo>
                    <a:pt x="3678495" y="2186183"/>
                  </a:lnTo>
                  <a:lnTo>
                    <a:pt x="3728468" y="2171628"/>
                  </a:lnTo>
                  <a:lnTo>
                    <a:pt x="3778691" y="2157274"/>
                  </a:lnTo>
                  <a:lnTo>
                    <a:pt x="3829166" y="2143118"/>
                  </a:lnTo>
                  <a:lnTo>
                    <a:pt x="3879893" y="2129163"/>
                  </a:lnTo>
                  <a:lnTo>
                    <a:pt x="3930870" y="2115407"/>
                  </a:lnTo>
                  <a:lnTo>
                    <a:pt x="3982099" y="2101851"/>
                  </a:lnTo>
                  <a:lnTo>
                    <a:pt x="4033579" y="2088495"/>
                  </a:lnTo>
                  <a:lnTo>
                    <a:pt x="4085311" y="2075339"/>
                  </a:lnTo>
                  <a:lnTo>
                    <a:pt x="4137293" y="2062382"/>
                  </a:lnTo>
                  <a:lnTo>
                    <a:pt x="4242012" y="2037068"/>
                  </a:lnTo>
                  <a:lnTo>
                    <a:pt x="4347736" y="2012554"/>
                  </a:lnTo>
                  <a:lnTo>
                    <a:pt x="4454465" y="1988838"/>
                  </a:lnTo>
                  <a:lnTo>
                    <a:pt x="4562199" y="1965921"/>
                  </a:lnTo>
                  <a:lnTo>
                    <a:pt x="4670939" y="1943803"/>
                  </a:lnTo>
                  <a:lnTo>
                    <a:pt x="4780683" y="1922484"/>
                  </a:lnTo>
                  <a:lnTo>
                    <a:pt x="4891432" y="1901965"/>
                  </a:lnTo>
                  <a:lnTo>
                    <a:pt x="5003187" y="1882244"/>
                  </a:lnTo>
                  <a:lnTo>
                    <a:pt x="5115946" y="1863323"/>
                  </a:lnTo>
                  <a:lnTo>
                    <a:pt x="5229710" y="1845200"/>
                  </a:lnTo>
                  <a:lnTo>
                    <a:pt x="5344480" y="1827877"/>
                  </a:lnTo>
                  <a:lnTo>
                    <a:pt x="5460254" y="1811352"/>
                  </a:lnTo>
                  <a:lnTo>
                    <a:pt x="5577034" y="1795627"/>
                  </a:lnTo>
                  <a:lnTo>
                    <a:pt x="5694819" y="1780701"/>
                  </a:lnTo>
                  <a:lnTo>
                    <a:pt x="5813609" y="1766574"/>
                  </a:lnTo>
                  <a:lnTo>
                    <a:pt x="5933403" y="1753245"/>
                  </a:lnTo>
                  <a:lnTo>
                    <a:pt x="6054203" y="1740716"/>
                  </a:lnTo>
                  <a:lnTo>
                    <a:pt x="6176008" y="1728986"/>
                  </a:lnTo>
                  <a:lnTo>
                    <a:pt x="6298819" y="1718056"/>
                  </a:lnTo>
                  <a:lnTo>
                    <a:pt x="6363462" y="2290699"/>
                  </a:lnTo>
                  <a:lnTo>
                    <a:pt x="7315200" y="916304"/>
                  </a:lnTo>
                  <a:lnTo>
                    <a:pt x="6105271" y="0"/>
                  </a:lnTo>
                  <a:close/>
                </a:path>
              </a:pathLst>
            </a:custGeom>
            <a:solidFill>
              <a:srgbClr val="CFD4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900" y="4875276"/>
              <a:ext cx="203200" cy="2032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83766" y="4927536"/>
            <a:ext cx="1669034" cy="1309974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80"/>
              </a:spcBef>
            </a:pPr>
            <a:r>
              <a:rPr sz="1800" b="1">
                <a:latin typeface="Calibri"/>
                <a:cs typeface="Calibri"/>
              </a:rPr>
              <a:t>Aider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 spc="-25">
                <a:latin typeface="Calibri"/>
                <a:cs typeface="Calibri"/>
              </a:rPr>
              <a:t>les </a:t>
            </a:r>
            <a:r>
              <a:rPr sz="1800" b="1" err="1">
                <a:latin typeface="Calibri"/>
                <a:cs typeface="Calibri"/>
              </a:rPr>
              <a:t>étudiant</a:t>
            </a:r>
            <a:r>
              <a:rPr lang="fr-CA" sz="1800" b="1">
                <a:latin typeface="Calibri"/>
                <a:cs typeface="Calibri"/>
              </a:rPr>
              <a:t>·e</a:t>
            </a:r>
            <a:r>
              <a:rPr sz="1800" b="1">
                <a:latin typeface="Calibri"/>
                <a:cs typeface="Calibri"/>
              </a:rPr>
              <a:t>s</a:t>
            </a:r>
            <a:r>
              <a:rPr sz="1800" b="1" spc="-30">
                <a:latin typeface="Calibri"/>
                <a:cs typeface="Calibri"/>
              </a:rPr>
              <a:t> </a:t>
            </a:r>
            <a:r>
              <a:rPr sz="1800" b="1" spc="-50">
                <a:latin typeface="Calibri"/>
                <a:cs typeface="Calibri"/>
              </a:rPr>
              <a:t>à </a:t>
            </a:r>
            <a:r>
              <a:rPr sz="1800" b="1">
                <a:latin typeface="Calibri"/>
                <a:cs typeface="Calibri"/>
              </a:rPr>
              <a:t>devenir</a:t>
            </a:r>
            <a:r>
              <a:rPr sz="1800" b="1" spc="-30">
                <a:latin typeface="Calibri"/>
                <a:cs typeface="Calibri"/>
              </a:rPr>
              <a:t> </a:t>
            </a:r>
            <a:r>
              <a:rPr sz="1800" b="1" spc="-25">
                <a:latin typeface="Calibri"/>
                <a:cs typeface="Calibri"/>
              </a:rPr>
              <a:t>des </a:t>
            </a:r>
            <a:r>
              <a:rPr sz="1800" b="1" err="1">
                <a:latin typeface="Calibri"/>
                <a:cs typeface="Calibri"/>
              </a:rPr>
              <a:t>citoyen</a:t>
            </a:r>
            <a:r>
              <a:rPr lang="fr-CA" sz="1800" b="1">
                <a:latin typeface="Calibri"/>
                <a:cs typeface="Calibri"/>
              </a:rPr>
              <a:t>·ne</a:t>
            </a:r>
            <a:r>
              <a:rPr sz="1800" b="1">
                <a:latin typeface="Calibri"/>
                <a:cs typeface="Calibri"/>
              </a:rPr>
              <a:t>s</a:t>
            </a:r>
            <a:r>
              <a:rPr sz="1800" b="1" spc="-60">
                <a:latin typeface="Calibri"/>
                <a:cs typeface="Calibri"/>
              </a:rPr>
              <a:t> </a:t>
            </a:r>
            <a:r>
              <a:rPr sz="1800" b="1" spc="-10" err="1">
                <a:latin typeface="Calibri"/>
                <a:cs typeface="Calibri"/>
              </a:rPr>
              <a:t>engagé</a:t>
            </a:r>
            <a:r>
              <a:rPr lang="fr-CA" sz="1800" b="1" spc="-10">
                <a:latin typeface="Calibri"/>
                <a:cs typeface="Calibri"/>
              </a:rPr>
              <a:t>·e</a:t>
            </a:r>
            <a:r>
              <a:rPr sz="1800" b="1" spc="-1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9826" y="3627501"/>
            <a:ext cx="355600" cy="365125"/>
            <a:chOff x="3179826" y="3627501"/>
            <a:chExt cx="355600" cy="365125"/>
          </a:xfrm>
        </p:grpSpPr>
        <p:sp>
          <p:nvSpPr>
            <p:cNvPr id="9" name="object 9"/>
            <p:cNvSpPr/>
            <p:nvPr/>
          </p:nvSpPr>
          <p:spPr>
            <a:xfrm>
              <a:off x="3186176" y="3633851"/>
              <a:ext cx="342900" cy="352425"/>
            </a:xfrm>
            <a:custGeom>
              <a:avLst/>
              <a:gdLst/>
              <a:ahLst/>
              <a:cxnLst/>
              <a:rect l="l" t="t" r="r" b="b"/>
              <a:pathLst>
                <a:path w="342900" h="352425">
                  <a:moveTo>
                    <a:pt x="171450" y="0"/>
                  </a:moveTo>
                  <a:lnTo>
                    <a:pt x="125853" y="6292"/>
                  </a:lnTo>
                  <a:lnTo>
                    <a:pt x="84892" y="24050"/>
                  </a:lnTo>
                  <a:lnTo>
                    <a:pt x="50196" y="51593"/>
                  </a:lnTo>
                  <a:lnTo>
                    <a:pt x="23396" y="87244"/>
                  </a:lnTo>
                  <a:lnTo>
                    <a:pt x="6120" y="129322"/>
                  </a:lnTo>
                  <a:lnTo>
                    <a:pt x="0" y="176149"/>
                  </a:lnTo>
                  <a:lnTo>
                    <a:pt x="6120" y="222984"/>
                  </a:lnTo>
                  <a:lnTo>
                    <a:pt x="23396" y="265086"/>
                  </a:lnTo>
                  <a:lnTo>
                    <a:pt x="50196" y="300767"/>
                  </a:lnTo>
                  <a:lnTo>
                    <a:pt x="84892" y="328342"/>
                  </a:lnTo>
                  <a:lnTo>
                    <a:pt x="125853" y="346123"/>
                  </a:lnTo>
                  <a:lnTo>
                    <a:pt x="171450" y="352425"/>
                  </a:lnTo>
                  <a:lnTo>
                    <a:pt x="217002" y="346123"/>
                  </a:lnTo>
                  <a:lnTo>
                    <a:pt x="257951" y="328342"/>
                  </a:lnTo>
                  <a:lnTo>
                    <a:pt x="292655" y="300767"/>
                  </a:lnTo>
                  <a:lnTo>
                    <a:pt x="319475" y="265086"/>
                  </a:lnTo>
                  <a:lnTo>
                    <a:pt x="336770" y="222984"/>
                  </a:lnTo>
                  <a:lnTo>
                    <a:pt x="342900" y="176149"/>
                  </a:lnTo>
                  <a:lnTo>
                    <a:pt x="336770" y="129322"/>
                  </a:lnTo>
                  <a:lnTo>
                    <a:pt x="319475" y="87244"/>
                  </a:lnTo>
                  <a:lnTo>
                    <a:pt x="292655" y="51593"/>
                  </a:lnTo>
                  <a:lnTo>
                    <a:pt x="257951" y="24050"/>
                  </a:lnTo>
                  <a:lnTo>
                    <a:pt x="217002" y="6292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86176" y="3633851"/>
              <a:ext cx="342900" cy="352425"/>
            </a:xfrm>
            <a:custGeom>
              <a:avLst/>
              <a:gdLst/>
              <a:ahLst/>
              <a:cxnLst/>
              <a:rect l="l" t="t" r="r" b="b"/>
              <a:pathLst>
                <a:path w="342900" h="352425">
                  <a:moveTo>
                    <a:pt x="0" y="176149"/>
                  </a:moveTo>
                  <a:lnTo>
                    <a:pt x="6120" y="129322"/>
                  </a:lnTo>
                  <a:lnTo>
                    <a:pt x="23396" y="87244"/>
                  </a:lnTo>
                  <a:lnTo>
                    <a:pt x="50196" y="51593"/>
                  </a:lnTo>
                  <a:lnTo>
                    <a:pt x="84892" y="24050"/>
                  </a:lnTo>
                  <a:lnTo>
                    <a:pt x="125853" y="6292"/>
                  </a:lnTo>
                  <a:lnTo>
                    <a:pt x="171450" y="0"/>
                  </a:lnTo>
                  <a:lnTo>
                    <a:pt x="217002" y="6292"/>
                  </a:lnTo>
                  <a:lnTo>
                    <a:pt x="257951" y="24050"/>
                  </a:lnTo>
                  <a:lnTo>
                    <a:pt x="292655" y="51593"/>
                  </a:lnTo>
                  <a:lnTo>
                    <a:pt x="319475" y="87244"/>
                  </a:lnTo>
                  <a:lnTo>
                    <a:pt x="336770" y="129322"/>
                  </a:lnTo>
                  <a:lnTo>
                    <a:pt x="342900" y="176149"/>
                  </a:lnTo>
                  <a:lnTo>
                    <a:pt x="336770" y="222984"/>
                  </a:lnTo>
                  <a:lnTo>
                    <a:pt x="319475" y="265086"/>
                  </a:lnTo>
                  <a:lnTo>
                    <a:pt x="292655" y="300767"/>
                  </a:lnTo>
                  <a:lnTo>
                    <a:pt x="257951" y="328342"/>
                  </a:lnTo>
                  <a:lnTo>
                    <a:pt x="217002" y="346123"/>
                  </a:lnTo>
                  <a:lnTo>
                    <a:pt x="171450" y="352425"/>
                  </a:lnTo>
                  <a:lnTo>
                    <a:pt x="125853" y="346123"/>
                  </a:lnTo>
                  <a:lnTo>
                    <a:pt x="84892" y="328342"/>
                  </a:lnTo>
                  <a:lnTo>
                    <a:pt x="50196" y="300767"/>
                  </a:lnTo>
                  <a:lnTo>
                    <a:pt x="23396" y="265086"/>
                  </a:lnTo>
                  <a:lnTo>
                    <a:pt x="6120" y="222984"/>
                  </a:lnTo>
                  <a:lnTo>
                    <a:pt x="0" y="176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523996" y="3759136"/>
            <a:ext cx="1322705" cy="10541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80"/>
              </a:spcBef>
            </a:pPr>
            <a:r>
              <a:rPr sz="1800" b="1">
                <a:latin typeface="Calibri"/>
                <a:cs typeface="Calibri"/>
              </a:rPr>
              <a:t>Soutenir</a:t>
            </a:r>
            <a:r>
              <a:rPr sz="1800" b="1" spc="-45">
                <a:latin typeface="Calibri"/>
                <a:cs typeface="Calibri"/>
              </a:rPr>
              <a:t> </a:t>
            </a:r>
            <a:r>
              <a:rPr sz="1800" b="1" spc="-25">
                <a:latin typeface="Calibri"/>
                <a:cs typeface="Calibri"/>
              </a:rPr>
              <a:t>la </a:t>
            </a:r>
            <a:r>
              <a:rPr sz="1800" b="1">
                <a:latin typeface="Calibri"/>
                <a:cs typeface="Calibri"/>
              </a:rPr>
              <a:t>réalisation</a:t>
            </a:r>
            <a:r>
              <a:rPr sz="1800" b="1" spc="-35">
                <a:latin typeface="Calibri"/>
                <a:cs typeface="Calibri"/>
              </a:rPr>
              <a:t> </a:t>
            </a:r>
            <a:r>
              <a:rPr sz="1800" b="1" spc="-25">
                <a:latin typeface="Calibri"/>
                <a:cs typeface="Calibri"/>
              </a:rPr>
              <a:t>de </a:t>
            </a:r>
            <a:r>
              <a:rPr sz="1800" b="1" spc="-10">
                <a:latin typeface="Calibri"/>
                <a:cs typeface="Calibri"/>
              </a:rPr>
              <a:t>projets porteurs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199126" y="2875026"/>
            <a:ext cx="488950" cy="488950"/>
            <a:chOff x="5199126" y="2875026"/>
            <a:chExt cx="488950" cy="488950"/>
          </a:xfrm>
        </p:grpSpPr>
        <p:sp>
          <p:nvSpPr>
            <p:cNvPr id="13" name="object 13"/>
            <p:cNvSpPr/>
            <p:nvPr/>
          </p:nvSpPr>
          <p:spPr>
            <a:xfrm>
              <a:off x="5205476" y="2881376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238125" y="0"/>
                  </a:moveTo>
                  <a:lnTo>
                    <a:pt x="190117" y="4835"/>
                  </a:lnTo>
                  <a:lnTo>
                    <a:pt x="145411" y="18704"/>
                  </a:lnTo>
                  <a:lnTo>
                    <a:pt x="104961" y="40652"/>
                  </a:lnTo>
                  <a:lnTo>
                    <a:pt x="69723" y="69723"/>
                  </a:lnTo>
                  <a:lnTo>
                    <a:pt x="40652" y="104961"/>
                  </a:lnTo>
                  <a:lnTo>
                    <a:pt x="18704" y="145411"/>
                  </a:lnTo>
                  <a:lnTo>
                    <a:pt x="4835" y="190117"/>
                  </a:lnTo>
                  <a:lnTo>
                    <a:pt x="0" y="238125"/>
                  </a:lnTo>
                  <a:lnTo>
                    <a:pt x="4835" y="286096"/>
                  </a:lnTo>
                  <a:lnTo>
                    <a:pt x="18704" y="330785"/>
                  </a:lnTo>
                  <a:lnTo>
                    <a:pt x="40652" y="371233"/>
                  </a:lnTo>
                  <a:lnTo>
                    <a:pt x="69723" y="406479"/>
                  </a:lnTo>
                  <a:lnTo>
                    <a:pt x="104961" y="435564"/>
                  </a:lnTo>
                  <a:lnTo>
                    <a:pt x="145411" y="457527"/>
                  </a:lnTo>
                  <a:lnTo>
                    <a:pt x="190117" y="471409"/>
                  </a:lnTo>
                  <a:lnTo>
                    <a:pt x="238125" y="476250"/>
                  </a:lnTo>
                  <a:lnTo>
                    <a:pt x="286096" y="471409"/>
                  </a:lnTo>
                  <a:lnTo>
                    <a:pt x="330785" y="457527"/>
                  </a:lnTo>
                  <a:lnTo>
                    <a:pt x="371233" y="435564"/>
                  </a:lnTo>
                  <a:lnTo>
                    <a:pt x="406479" y="406479"/>
                  </a:lnTo>
                  <a:lnTo>
                    <a:pt x="435564" y="371233"/>
                  </a:lnTo>
                  <a:lnTo>
                    <a:pt x="457527" y="330785"/>
                  </a:lnTo>
                  <a:lnTo>
                    <a:pt x="471409" y="286096"/>
                  </a:lnTo>
                  <a:lnTo>
                    <a:pt x="476250" y="238125"/>
                  </a:lnTo>
                  <a:lnTo>
                    <a:pt x="471409" y="190117"/>
                  </a:lnTo>
                  <a:lnTo>
                    <a:pt x="457527" y="145411"/>
                  </a:lnTo>
                  <a:lnTo>
                    <a:pt x="435564" y="104961"/>
                  </a:lnTo>
                  <a:lnTo>
                    <a:pt x="406479" y="69723"/>
                  </a:lnTo>
                  <a:lnTo>
                    <a:pt x="371233" y="40652"/>
                  </a:lnTo>
                  <a:lnTo>
                    <a:pt x="330785" y="18704"/>
                  </a:lnTo>
                  <a:lnTo>
                    <a:pt x="286096" y="483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05476" y="2881376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0" y="238125"/>
                  </a:moveTo>
                  <a:lnTo>
                    <a:pt x="4835" y="190117"/>
                  </a:lnTo>
                  <a:lnTo>
                    <a:pt x="18704" y="145411"/>
                  </a:lnTo>
                  <a:lnTo>
                    <a:pt x="40652" y="104961"/>
                  </a:lnTo>
                  <a:lnTo>
                    <a:pt x="69723" y="69723"/>
                  </a:lnTo>
                  <a:lnTo>
                    <a:pt x="104961" y="40652"/>
                  </a:lnTo>
                  <a:lnTo>
                    <a:pt x="145411" y="18704"/>
                  </a:lnTo>
                  <a:lnTo>
                    <a:pt x="190117" y="4835"/>
                  </a:lnTo>
                  <a:lnTo>
                    <a:pt x="238125" y="0"/>
                  </a:lnTo>
                  <a:lnTo>
                    <a:pt x="286096" y="4835"/>
                  </a:lnTo>
                  <a:lnTo>
                    <a:pt x="330785" y="18704"/>
                  </a:lnTo>
                  <a:lnTo>
                    <a:pt x="371233" y="40652"/>
                  </a:lnTo>
                  <a:lnTo>
                    <a:pt x="406479" y="69723"/>
                  </a:lnTo>
                  <a:lnTo>
                    <a:pt x="435564" y="104961"/>
                  </a:lnTo>
                  <a:lnTo>
                    <a:pt x="457527" y="145411"/>
                  </a:lnTo>
                  <a:lnTo>
                    <a:pt x="471409" y="190117"/>
                  </a:lnTo>
                  <a:lnTo>
                    <a:pt x="476250" y="238125"/>
                  </a:lnTo>
                  <a:lnTo>
                    <a:pt x="471409" y="286096"/>
                  </a:lnTo>
                  <a:lnTo>
                    <a:pt x="457527" y="330785"/>
                  </a:lnTo>
                  <a:lnTo>
                    <a:pt x="435564" y="371233"/>
                  </a:lnTo>
                  <a:lnTo>
                    <a:pt x="406479" y="406479"/>
                  </a:lnTo>
                  <a:lnTo>
                    <a:pt x="371233" y="435564"/>
                  </a:lnTo>
                  <a:lnTo>
                    <a:pt x="330785" y="457527"/>
                  </a:lnTo>
                  <a:lnTo>
                    <a:pt x="286096" y="471409"/>
                  </a:lnTo>
                  <a:lnTo>
                    <a:pt x="238125" y="476250"/>
                  </a:lnTo>
                  <a:lnTo>
                    <a:pt x="190117" y="471409"/>
                  </a:lnTo>
                  <a:lnTo>
                    <a:pt x="145411" y="457527"/>
                  </a:lnTo>
                  <a:lnTo>
                    <a:pt x="104961" y="435564"/>
                  </a:lnTo>
                  <a:lnTo>
                    <a:pt x="69723" y="406479"/>
                  </a:lnTo>
                  <a:lnTo>
                    <a:pt x="40652" y="371233"/>
                  </a:lnTo>
                  <a:lnTo>
                    <a:pt x="18704" y="330785"/>
                  </a:lnTo>
                  <a:lnTo>
                    <a:pt x="4835" y="286096"/>
                  </a:lnTo>
                  <a:lnTo>
                    <a:pt x="0" y="23812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681979" y="3067367"/>
            <a:ext cx="1327150" cy="105346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85"/>
              </a:spcBef>
            </a:pPr>
            <a:r>
              <a:rPr sz="1800" b="1">
                <a:latin typeface="Calibri"/>
                <a:cs typeface="Calibri"/>
              </a:rPr>
              <a:t>Participer</a:t>
            </a:r>
            <a:r>
              <a:rPr sz="1800" b="1" spc="-8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à</a:t>
            </a:r>
            <a:r>
              <a:rPr sz="1800" b="1" spc="-15">
                <a:latin typeface="Calibri"/>
                <a:cs typeface="Calibri"/>
              </a:rPr>
              <a:t> </a:t>
            </a:r>
            <a:r>
              <a:rPr sz="1800" b="1" spc="-25">
                <a:latin typeface="Calibri"/>
                <a:cs typeface="Calibri"/>
              </a:rPr>
              <a:t>la </a:t>
            </a:r>
            <a:r>
              <a:rPr sz="1800" b="1" spc="-10">
                <a:latin typeface="Calibri"/>
                <a:cs typeface="Calibri"/>
              </a:rPr>
              <a:t>réussite </a:t>
            </a:r>
            <a:r>
              <a:rPr sz="1800" b="1">
                <a:latin typeface="Calibri"/>
                <a:cs typeface="Calibri"/>
              </a:rPr>
              <a:t>éducative</a:t>
            </a:r>
            <a:r>
              <a:rPr sz="1800" b="1" spc="-95">
                <a:latin typeface="Calibri"/>
                <a:cs typeface="Calibri"/>
              </a:rPr>
              <a:t> </a:t>
            </a:r>
            <a:r>
              <a:rPr sz="1800" b="1" spc="-25">
                <a:latin typeface="Calibri"/>
                <a:cs typeface="Calibri"/>
              </a:rPr>
              <a:t>des </a:t>
            </a:r>
            <a:r>
              <a:rPr sz="1800" b="1" spc="-10" err="1">
                <a:latin typeface="Calibri"/>
                <a:cs typeface="Calibri"/>
              </a:rPr>
              <a:t>étudiant</a:t>
            </a:r>
            <a:r>
              <a:rPr lang="fr-CA" b="1" spc="-10">
                <a:latin typeface="Calibri"/>
                <a:cs typeface="Calibri"/>
              </a:rPr>
              <a:t>·e</a:t>
            </a:r>
            <a:r>
              <a:rPr sz="1800" b="1" spc="-1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11845" y="1981200"/>
            <a:ext cx="4181475" cy="1219200"/>
          </a:xfrm>
          <a:prstGeom prst="rect">
            <a:avLst/>
          </a:prstGeom>
        </p:spPr>
      </p:pic>
      <p:pic>
        <p:nvPicPr>
          <p:cNvPr id="18" name="Image 1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4E70BCD1-3EDC-4538-9308-EA8B4C08D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6A09D101-AB34-5396-4005-C5A92359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EAAFFC12-9B61-E0C1-1AEC-946B0916E8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5F33057B-CE4D-9802-F864-9273D31C3A2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8486" y="229785"/>
            <a:ext cx="9449987" cy="63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6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EE9548AE-4A65-9E9B-EB90-B560C971D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C782285E-C129-8B4A-D469-46BEE5842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A9AF94D2-A7B8-55F2-6FBB-61422CA006C4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2" y="229785"/>
            <a:ext cx="9449987" cy="63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9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12DE1D64-E062-C1C4-FF94-CA23F5A52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0FE19AF-6312-4A9A-CBCF-9787A7215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6F7352C6-74D6-384D-DA2C-69AF25677403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2" y="229785"/>
            <a:ext cx="9449987" cy="63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D1D61458-BA06-45DB-12CF-867149790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7BDB5E9-E9C0-4563-28F5-0309FBCD6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4CBFC887-C95B-977E-59CA-8C17BB19D654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2" y="229785"/>
            <a:ext cx="9449987" cy="63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4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E91ACCF0-B5FF-D158-212B-DAEAF42AB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AC474962-949F-794B-DAC4-3316D7A18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78C23548-176B-30FF-C099-2A1A4A01DD8A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2" y="229785"/>
            <a:ext cx="9449987" cy="63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85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005A8-A09F-B9AC-1300-B255887EE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5E4F3D-6DBA-6733-EFAC-69DE2BD68543}"/>
              </a:ext>
            </a:extLst>
          </p:cNvPr>
          <p:cNvSpPr/>
          <p:nvPr/>
        </p:nvSpPr>
        <p:spPr>
          <a:xfrm>
            <a:off x="2984938" y="0"/>
            <a:ext cx="9207061" cy="6858000"/>
          </a:xfrm>
          <a:prstGeom prst="rect">
            <a:avLst/>
          </a:prstGeom>
          <a:solidFill>
            <a:srgbClr val="0730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Google Shape;141;g2dab46dbc65_0_11">
            <a:extLst>
              <a:ext uri="{FF2B5EF4-FFF2-40B4-BE49-F238E27FC236}">
                <a16:creationId xmlns:a16="http://schemas.microsoft.com/office/drawing/2014/main" id="{ACCB4E2C-DD30-2A32-6E93-6A3BEB9413A7}"/>
              </a:ext>
            </a:extLst>
          </p:cNvPr>
          <p:cNvSpPr txBox="1">
            <a:spLocks/>
          </p:cNvSpPr>
          <p:nvPr/>
        </p:nvSpPr>
        <p:spPr>
          <a:xfrm>
            <a:off x="3529537" y="2453349"/>
            <a:ext cx="7222546" cy="12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 sz="365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l" rtl="0">
              <a:lnSpc>
                <a:spcPct val="80000"/>
              </a:lnSpc>
              <a:buClr>
                <a:schemeClr val="dk1"/>
              </a:buClr>
              <a:buSzPct val="200000"/>
              <a:buFont typeface="Calibri"/>
              <a:buNone/>
            </a:pPr>
            <a:r>
              <a:rPr lang="en-US" sz="6000" b="1" noProof="1">
                <a:solidFill>
                  <a:schemeClr val="bg1"/>
                </a:solidFill>
              </a:rPr>
              <a:t>Annexe </a:t>
            </a:r>
            <a:r>
              <a:rPr lang="en-US" sz="6000" noProof="1">
                <a:solidFill>
                  <a:schemeClr val="bg1"/>
                </a:solidFill>
              </a:rPr>
              <a:t> </a:t>
            </a:r>
            <a:br>
              <a:rPr lang="en-US" sz="6000" noProof="1">
                <a:solidFill>
                  <a:schemeClr val="bg1"/>
                </a:solidFill>
              </a:rPr>
            </a:br>
            <a:r>
              <a:rPr lang="en-US" sz="5000" noProof="1">
                <a:solidFill>
                  <a:schemeClr val="bg1"/>
                </a:solidFill>
              </a:rPr>
              <a:t>Bourses d’études </a:t>
            </a:r>
            <a:endParaRPr lang="en-US" sz="5000" i="1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4055BDDB-F4C6-2142-328C-9525224D2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3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7000D4FF-36DC-972F-3F4C-4649CDF1E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27A13A09-0936-5B17-01A1-5516AA017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28130A3D-15CE-3340-6D1B-976FD38DDCD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2" y="229785"/>
            <a:ext cx="9449987" cy="63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29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90F74C48-ED3D-BB60-AD2D-4199E3EAB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23671AB1-9D70-0BA1-3951-4CF1FD9D3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521DEBF4-651D-E9C0-BFA1-0EB8FFCB6F8B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3" y="229785"/>
            <a:ext cx="9449985" cy="63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9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42D4E842-8E03-0A29-C79A-08C16144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348417D0-092A-A71D-8A0A-587366EFD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337D296B-C872-AF67-BC6A-407BEC9500B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3" y="229785"/>
            <a:ext cx="9449984" cy="63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4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B68EBA0F-379D-157E-4EE5-2370E3445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67F8E1D4-64B0-0943-2173-F5569CC6E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5DFD6601-AD1B-D268-8A80-BB614F7D008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3" y="229785"/>
            <a:ext cx="9449984" cy="63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5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66208" y="1497112"/>
            <a:ext cx="6332308" cy="725019"/>
          </a:xfrm>
          <a:prstGeom prst="rect">
            <a:avLst/>
          </a:prstGeom>
        </p:spPr>
        <p:txBody>
          <a:bodyPr vert="horz" wrap="square" lIns="0" tIns="108407" rIns="0" bIns="0" rtlCol="0" anchor="t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fr-FR" sz="4000" dirty="0"/>
              <a:t>Le saviez-vous ?</a:t>
            </a:r>
          </a:p>
        </p:txBody>
      </p:sp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F3E47C21-39EA-F884-A32C-245D5CA50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2733910"/>
              </p:ext>
            </p:extLst>
          </p:nvPr>
        </p:nvGraphicFramePr>
        <p:xfrm>
          <a:off x="1424216" y="2689618"/>
          <a:ext cx="9592310" cy="242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73980182-8538-7389-37A6-B127044882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E745A320-3DC6-2215-5BC5-F1960753E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509A41E-BF9F-E850-4AE8-AE7CD28DF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905814B6-4B8D-9348-F592-314DED38308B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3" y="229785"/>
            <a:ext cx="9449984" cy="63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9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BBB9FCA2-1A33-6895-B9CF-E3FCAC808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215C4643-1DEA-7AFC-FED7-344D0E9F6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8" name="Image 7">
            <a:hlinkClick r:id="rId4" action="ppaction://hlinksldjump"/>
            <a:extLst>
              <a:ext uri="{FF2B5EF4-FFF2-40B4-BE49-F238E27FC236}">
                <a16:creationId xmlns:a16="http://schemas.microsoft.com/office/drawing/2014/main" id="{6B0D2A80-526C-664E-FBCA-83953CE866A1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016" y="229786"/>
            <a:ext cx="9449984" cy="63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C3D653-9455-191E-7EBD-3F10DD9667BA}"/>
              </a:ext>
            </a:extLst>
          </p:cNvPr>
          <p:cNvSpPr/>
          <p:nvPr/>
        </p:nvSpPr>
        <p:spPr>
          <a:xfrm>
            <a:off x="0" y="0"/>
            <a:ext cx="343272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Google Shape;141;g2dab46dbc65_0_11">
            <a:extLst>
              <a:ext uri="{FF2B5EF4-FFF2-40B4-BE49-F238E27FC236}">
                <a16:creationId xmlns:a16="http://schemas.microsoft.com/office/drawing/2014/main" id="{D8C49BBD-28B2-6CA0-EA57-9B01724DC756}"/>
              </a:ext>
            </a:extLst>
          </p:cNvPr>
          <p:cNvSpPr txBox="1">
            <a:spLocks/>
          </p:cNvSpPr>
          <p:nvPr/>
        </p:nvSpPr>
        <p:spPr>
          <a:xfrm>
            <a:off x="492049" y="2201100"/>
            <a:ext cx="3012900" cy="12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 sz="365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l" rtl="0">
              <a:lnSpc>
                <a:spcPct val="80000"/>
              </a:lnSpc>
              <a:buClr>
                <a:schemeClr val="dk1"/>
              </a:buClr>
              <a:buSzPct val="200000"/>
              <a:buFont typeface="Calibri"/>
              <a:buNone/>
            </a:pPr>
            <a:r>
              <a:rPr lang="en-US" sz="4000" b="1" noProof="1"/>
              <a:t>Pourquoi</a:t>
            </a:r>
            <a:r>
              <a:rPr lang="en-US" sz="4000" b="1"/>
              <a:t> donner ?</a:t>
            </a:r>
            <a:br>
              <a:rPr lang="en-US" sz="4000" b="1"/>
            </a:br>
            <a:br>
              <a:rPr lang="en-US" sz="4000" b="1"/>
            </a:br>
            <a:br>
              <a:rPr lang="en-US" sz="4000" b="1"/>
            </a:br>
            <a:endParaRPr lang="en-US" sz="4000" b="1" i="1" dirty="0"/>
          </a:p>
        </p:txBody>
      </p:sp>
      <p:pic>
        <p:nvPicPr>
          <p:cNvPr id="14" name="Image 13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C61B2C3F-FE7D-F928-AF6B-DB818E79E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5235D27-6038-C301-BECC-9CF8AD6E025E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315" y="0"/>
            <a:ext cx="10058884" cy="68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7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A2707-4E02-822E-56E5-A21017B152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43272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9CCD8F58-C3C8-51DB-A99B-53391F3B3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C923E6-1BE5-5E37-8E2E-14EFADC32330}"/>
              </a:ext>
            </a:extLst>
          </p:cNvPr>
          <p:cNvSpPr/>
          <p:nvPr/>
        </p:nvSpPr>
        <p:spPr>
          <a:xfrm>
            <a:off x="2590800" y="3904735"/>
            <a:ext cx="1721708" cy="1618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A0266F6-0276-DA98-E4E8-FF3C5717BD84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5504" y="193193"/>
            <a:ext cx="10250355" cy="69403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A7FBCD-B21B-FD3C-CFA5-6E9BC335BC47}"/>
              </a:ext>
            </a:extLst>
          </p:cNvPr>
          <p:cNvSpPr/>
          <p:nvPr/>
        </p:nvSpPr>
        <p:spPr>
          <a:xfrm>
            <a:off x="1723697" y="3904735"/>
            <a:ext cx="1933903" cy="1618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DB2D9734-04F1-B28C-1441-BBA98556EE31}"/>
              </a:ext>
            </a:extLst>
          </p:cNvPr>
          <p:cNvSpPr/>
          <p:nvPr/>
        </p:nvSpPr>
        <p:spPr>
          <a:xfrm>
            <a:off x="1765004" y="4096781"/>
            <a:ext cx="1882781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ABD8D330-F489-7F81-DF9C-047C9AFBC762}"/>
              </a:ext>
            </a:extLst>
          </p:cNvPr>
          <p:cNvSpPr/>
          <p:nvPr/>
        </p:nvSpPr>
        <p:spPr>
          <a:xfrm>
            <a:off x="3767339" y="4764045"/>
            <a:ext cx="1578987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hlinkClick r:id="rId8" action="ppaction://hlinksldjump"/>
            <a:extLst>
              <a:ext uri="{FF2B5EF4-FFF2-40B4-BE49-F238E27FC236}">
                <a16:creationId xmlns:a16="http://schemas.microsoft.com/office/drawing/2014/main" id="{627B5706-FCFC-7EB9-5518-982016725F0B}"/>
              </a:ext>
            </a:extLst>
          </p:cNvPr>
          <p:cNvSpPr/>
          <p:nvPr/>
        </p:nvSpPr>
        <p:spPr>
          <a:xfrm>
            <a:off x="5420109" y="4050700"/>
            <a:ext cx="1578987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hlinkClick r:id="rId9" action="ppaction://hlinksldjump"/>
            <a:extLst>
              <a:ext uri="{FF2B5EF4-FFF2-40B4-BE49-F238E27FC236}">
                <a16:creationId xmlns:a16="http://schemas.microsoft.com/office/drawing/2014/main" id="{9260B009-A560-5107-AF58-B3A1C53C5F92}"/>
              </a:ext>
            </a:extLst>
          </p:cNvPr>
          <p:cNvSpPr/>
          <p:nvPr/>
        </p:nvSpPr>
        <p:spPr>
          <a:xfrm>
            <a:off x="7180291" y="4714102"/>
            <a:ext cx="1578987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hlinkClick r:id="rId10" action="ppaction://hlinksldjump"/>
            <a:extLst>
              <a:ext uri="{FF2B5EF4-FFF2-40B4-BE49-F238E27FC236}">
                <a16:creationId xmlns:a16="http://schemas.microsoft.com/office/drawing/2014/main" id="{B0C60CE1-01ED-928C-E1F8-60A6ED6F8989}"/>
              </a:ext>
            </a:extLst>
          </p:cNvPr>
          <p:cNvSpPr/>
          <p:nvPr/>
        </p:nvSpPr>
        <p:spPr>
          <a:xfrm>
            <a:off x="8966749" y="3928613"/>
            <a:ext cx="1578987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247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36971D4B-7721-6248-966A-DDC2326AC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C72549-00C2-1FB0-6BAA-1E04F7CD7FFD}"/>
              </a:ext>
            </a:extLst>
          </p:cNvPr>
          <p:cNvSpPr/>
          <p:nvPr/>
        </p:nvSpPr>
        <p:spPr>
          <a:xfrm>
            <a:off x="0" y="0"/>
            <a:ext cx="343272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989E8D-A42B-6E1A-0DF1-7FD688E51D05}"/>
              </a:ext>
            </a:extLst>
          </p:cNvPr>
          <p:cNvSpPr/>
          <p:nvPr/>
        </p:nvSpPr>
        <p:spPr>
          <a:xfrm>
            <a:off x="2590800" y="3904735"/>
            <a:ext cx="1721708" cy="1618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8" name="Image 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A9C8AB4D-02B4-35F0-9B7A-838EBD4CD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C1CC67-1330-221F-91AA-0E90905EEC37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4715" y="-73573"/>
            <a:ext cx="10767210" cy="7290299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0DFC216B-F530-0BE5-D1EF-C311782EA643}"/>
              </a:ext>
            </a:extLst>
          </p:cNvPr>
          <p:cNvSpPr/>
          <p:nvPr/>
        </p:nvSpPr>
        <p:spPr>
          <a:xfrm>
            <a:off x="1904425" y="3521681"/>
            <a:ext cx="1882781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76DE6B4F-A485-1D51-BA06-FF50E35E00E8}"/>
              </a:ext>
            </a:extLst>
          </p:cNvPr>
          <p:cNvSpPr/>
          <p:nvPr/>
        </p:nvSpPr>
        <p:spPr>
          <a:xfrm>
            <a:off x="2491332" y="1727915"/>
            <a:ext cx="1882781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hlinkClick r:id="rId8" action="ppaction://hlinksldjump"/>
            <a:extLst>
              <a:ext uri="{FF2B5EF4-FFF2-40B4-BE49-F238E27FC236}">
                <a16:creationId xmlns:a16="http://schemas.microsoft.com/office/drawing/2014/main" id="{6594E41F-4AF5-6A86-E7CF-E1C6811F4AC8}"/>
              </a:ext>
            </a:extLst>
          </p:cNvPr>
          <p:cNvSpPr/>
          <p:nvPr/>
        </p:nvSpPr>
        <p:spPr>
          <a:xfrm>
            <a:off x="4407436" y="558124"/>
            <a:ext cx="1882781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hlinkClick r:id="rId9" action="ppaction://hlinksldjump"/>
            <a:extLst>
              <a:ext uri="{FF2B5EF4-FFF2-40B4-BE49-F238E27FC236}">
                <a16:creationId xmlns:a16="http://schemas.microsoft.com/office/drawing/2014/main" id="{426D5373-C5FB-7F0D-8A02-D32F6118193B}"/>
              </a:ext>
            </a:extLst>
          </p:cNvPr>
          <p:cNvSpPr/>
          <p:nvPr/>
        </p:nvSpPr>
        <p:spPr>
          <a:xfrm>
            <a:off x="6645934" y="673197"/>
            <a:ext cx="1882781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hlinkClick r:id="rId10" action="ppaction://hlinksldjump"/>
            <a:extLst>
              <a:ext uri="{FF2B5EF4-FFF2-40B4-BE49-F238E27FC236}">
                <a16:creationId xmlns:a16="http://schemas.microsoft.com/office/drawing/2014/main" id="{0AFB8B72-FB34-3A36-EBAE-34CDD96F85E8}"/>
              </a:ext>
            </a:extLst>
          </p:cNvPr>
          <p:cNvSpPr/>
          <p:nvPr/>
        </p:nvSpPr>
        <p:spPr>
          <a:xfrm>
            <a:off x="8074681" y="1984813"/>
            <a:ext cx="1882781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hlinkClick r:id="rId11" action="ppaction://hlinksldjump"/>
            <a:extLst>
              <a:ext uri="{FF2B5EF4-FFF2-40B4-BE49-F238E27FC236}">
                <a16:creationId xmlns:a16="http://schemas.microsoft.com/office/drawing/2014/main" id="{49DAAF36-D186-1381-B798-9E988499C20A}"/>
              </a:ext>
            </a:extLst>
          </p:cNvPr>
          <p:cNvSpPr/>
          <p:nvPr/>
        </p:nvSpPr>
        <p:spPr>
          <a:xfrm>
            <a:off x="8528715" y="3637159"/>
            <a:ext cx="1882781" cy="1426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19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7175" y="150210"/>
            <a:ext cx="10148658" cy="814454"/>
          </a:xfrm>
          <a:prstGeom prst="rect">
            <a:avLst/>
          </a:prstGeom>
        </p:spPr>
        <p:txBody>
          <a:bodyPr vert="horz" wrap="square" lIns="0" tIns="196977" rIns="0" bIns="0" rtlCol="0" anchor="t">
            <a:spAutoFit/>
          </a:bodyPr>
          <a:lstStyle/>
          <a:p>
            <a:pPr marL="62865">
              <a:lnSpc>
                <a:spcPct val="100000"/>
              </a:lnSpc>
              <a:spcBef>
                <a:spcPts val="130"/>
              </a:spcBef>
            </a:pPr>
            <a:r>
              <a:rPr lang="fr-FR" sz="4000" b="1" dirty="0"/>
              <a:t>Qui</a:t>
            </a:r>
            <a:r>
              <a:rPr lang="fr-FR" sz="4000" b="1" spc="-55" dirty="0"/>
              <a:t> </a:t>
            </a:r>
            <a:r>
              <a:rPr lang="fr-FR" sz="4000" b="1" dirty="0"/>
              <a:t>demande</a:t>
            </a:r>
            <a:r>
              <a:rPr lang="fr-FR" sz="4000" b="1" spc="130" dirty="0"/>
              <a:t> </a:t>
            </a:r>
            <a:r>
              <a:rPr lang="fr-FR" sz="4000" b="1" dirty="0"/>
              <a:t>du</a:t>
            </a:r>
            <a:r>
              <a:rPr lang="fr-FR" sz="4000" b="1" spc="40" dirty="0"/>
              <a:t> </a:t>
            </a:r>
            <a:r>
              <a:rPr lang="fr-FR" sz="4000" b="1" spc="-10" dirty="0"/>
              <a:t>dépannage?</a:t>
            </a:r>
          </a:p>
        </p:txBody>
      </p:sp>
      <p:sp>
        <p:nvSpPr>
          <p:cNvPr id="3" name="object 3"/>
          <p:cNvSpPr/>
          <p:nvPr/>
        </p:nvSpPr>
        <p:spPr>
          <a:xfrm>
            <a:off x="489436" y="1564745"/>
            <a:ext cx="4954270" cy="506468"/>
          </a:xfrm>
          <a:custGeom>
            <a:avLst/>
            <a:gdLst/>
            <a:ahLst/>
            <a:cxnLst/>
            <a:rect l="l" t="t" r="r" b="b"/>
            <a:pathLst>
              <a:path w="3905250" h="600075">
                <a:moveTo>
                  <a:pt x="3805174" y="0"/>
                </a:moveTo>
                <a:lnTo>
                  <a:pt x="99949" y="0"/>
                </a:lnTo>
                <a:lnTo>
                  <a:pt x="61025" y="7848"/>
                </a:lnTo>
                <a:lnTo>
                  <a:pt x="29257" y="29257"/>
                </a:lnTo>
                <a:lnTo>
                  <a:pt x="7848" y="61025"/>
                </a:lnTo>
                <a:lnTo>
                  <a:pt x="0" y="99949"/>
                </a:lnTo>
                <a:lnTo>
                  <a:pt x="0" y="499999"/>
                </a:lnTo>
                <a:lnTo>
                  <a:pt x="7848" y="538942"/>
                </a:lnTo>
                <a:lnTo>
                  <a:pt x="29257" y="570753"/>
                </a:lnTo>
                <a:lnTo>
                  <a:pt x="61025" y="592206"/>
                </a:lnTo>
                <a:lnTo>
                  <a:pt x="99949" y="600075"/>
                </a:lnTo>
                <a:lnTo>
                  <a:pt x="3805174" y="600075"/>
                </a:lnTo>
                <a:lnTo>
                  <a:pt x="3844117" y="592206"/>
                </a:lnTo>
                <a:lnTo>
                  <a:pt x="3875928" y="570753"/>
                </a:lnTo>
                <a:lnTo>
                  <a:pt x="3897381" y="538942"/>
                </a:lnTo>
                <a:lnTo>
                  <a:pt x="3905250" y="499999"/>
                </a:lnTo>
                <a:lnTo>
                  <a:pt x="3905250" y="99949"/>
                </a:lnTo>
                <a:lnTo>
                  <a:pt x="3897381" y="61025"/>
                </a:lnTo>
                <a:lnTo>
                  <a:pt x="3875928" y="29257"/>
                </a:lnTo>
                <a:lnTo>
                  <a:pt x="3844117" y="7848"/>
                </a:lnTo>
                <a:lnTo>
                  <a:pt x="3805174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4934" y="2149365"/>
            <a:ext cx="4954270" cy="504453"/>
          </a:xfrm>
          <a:custGeom>
            <a:avLst/>
            <a:gdLst/>
            <a:ahLst/>
            <a:cxnLst/>
            <a:rect l="l" t="t" r="r" b="b"/>
            <a:pathLst>
              <a:path w="3905250" h="600075">
                <a:moveTo>
                  <a:pt x="3805174" y="0"/>
                </a:moveTo>
                <a:lnTo>
                  <a:pt x="99949" y="0"/>
                </a:lnTo>
                <a:lnTo>
                  <a:pt x="61025" y="7848"/>
                </a:lnTo>
                <a:lnTo>
                  <a:pt x="29257" y="29257"/>
                </a:lnTo>
                <a:lnTo>
                  <a:pt x="7848" y="61025"/>
                </a:lnTo>
                <a:lnTo>
                  <a:pt x="0" y="99949"/>
                </a:lnTo>
                <a:lnTo>
                  <a:pt x="0" y="499999"/>
                </a:lnTo>
                <a:lnTo>
                  <a:pt x="7848" y="538942"/>
                </a:lnTo>
                <a:lnTo>
                  <a:pt x="29257" y="570753"/>
                </a:lnTo>
                <a:lnTo>
                  <a:pt x="61025" y="592206"/>
                </a:lnTo>
                <a:lnTo>
                  <a:pt x="99949" y="600075"/>
                </a:lnTo>
                <a:lnTo>
                  <a:pt x="3805174" y="600075"/>
                </a:lnTo>
                <a:lnTo>
                  <a:pt x="3844117" y="592206"/>
                </a:lnTo>
                <a:lnTo>
                  <a:pt x="3875928" y="570753"/>
                </a:lnTo>
                <a:lnTo>
                  <a:pt x="3897381" y="538942"/>
                </a:lnTo>
                <a:lnTo>
                  <a:pt x="3905250" y="499999"/>
                </a:lnTo>
                <a:lnTo>
                  <a:pt x="3905250" y="99949"/>
                </a:lnTo>
                <a:lnTo>
                  <a:pt x="3897381" y="61025"/>
                </a:lnTo>
                <a:lnTo>
                  <a:pt x="3875928" y="29257"/>
                </a:lnTo>
                <a:lnTo>
                  <a:pt x="3844117" y="7848"/>
                </a:lnTo>
                <a:lnTo>
                  <a:pt x="3805174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933" y="2758965"/>
            <a:ext cx="4924723" cy="499820"/>
          </a:xfrm>
          <a:custGeom>
            <a:avLst/>
            <a:gdLst/>
            <a:ahLst/>
            <a:cxnLst/>
            <a:rect l="l" t="t" r="r" b="b"/>
            <a:pathLst>
              <a:path w="3905250" h="600075">
                <a:moveTo>
                  <a:pt x="3805174" y="0"/>
                </a:moveTo>
                <a:lnTo>
                  <a:pt x="99949" y="0"/>
                </a:lnTo>
                <a:lnTo>
                  <a:pt x="61025" y="7848"/>
                </a:lnTo>
                <a:lnTo>
                  <a:pt x="29257" y="29257"/>
                </a:lnTo>
                <a:lnTo>
                  <a:pt x="7848" y="61025"/>
                </a:lnTo>
                <a:lnTo>
                  <a:pt x="0" y="99949"/>
                </a:lnTo>
                <a:lnTo>
                  <a:pt x="0" y="499999"/>
                </a:lnTo>
                <a:lnTo>
                  <a:pt x="7848" y="538942"/>
                </a:lnTo>
                <a:lnTo>
                  <a:pt x="29257" y="570753"/>
                </a:lnTo>
                <a:lnTo>
                  <a:pt x="61025" y="592206"/>
                </a:lnTo>
                <a:lnTo>
                  <a:pt x="99949" y="600075"/>
                </a:lnTo>
                <a:lnTo>
                  <a:pt x="3805174" y="600075"/>
                </a:lnTo>
                <a:lnTo>
                  <a:pt x="3844117" y="592206"/>
                </a:lnTo>
                <a:lnTo>
                  <a:pt x="3875928" y="570753"/>
                </a:lnTo>
                <a:lnTo>
                  <a:pt x="3897381" y="538942"/>
                </a:lnTo>
                <a:lnTo>
                  <a:pt x="3905250" y="499999"/>
                </a:lnTo>
                <a:lnTo>
                  <a:pt x="3905250" y="99949"/>
                </a:lnTo>
                <a:lnTo>
                  <a:pt x="3897381" y="61025"/>
                </a:lnTo>
                <a:lnTo>
                  <a:pt x="3875928" y="29257"/>
                </a:lnTo>
                <a:lnTo>
                  <a:pt x="3844117" y="7848"/>
                </a:lnTo>
                <a:lnTo>
                  <a:pt x="3805174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378" y="3368565"/>
            <a:ext cx="4924724" cy="499821"/>
          </a:xfrm>
          <a:custGeom>
            <a:avLst/>
            <a:gdLst/>
            <a:ahLst/>
            <a:cxnLst/>
            <a:rect l="l" t="t" r="r" b="b"/>
            <a:pathLst>
              <a:path w="3905250" h="600075">
                <a:moveTo>
                  <a:pt x="3805174" y="0"/>
                </a:moveTo>
                <a:lnTo>
                  <a:pt x="99949" y="0"/>
                </a:lnTo>
                <a:lnTo>
                  <a:pt x="61025" y="7848"/>
                </a:lnTo>
                <a:lnTo>
                  <a:pt x="29257" y="29257"/>
                </a:lnTo>
                <a:lnTo>
                  <a:pt x="7848" y="61025"/>
                </a:lnTo>
                <a:lnTo>
                  <a:pt x="0" y="99949"/>
                </a:lnTo>
                <a:lnTo>
                  <a:pt x="0" y="499999"/>
                </a:lnTo>
                <a:lnTo>
                  <a:pt x="7848" y="538942"/>
                </a:lnTo>
                <a:lnTo>
                  <a:pt x="29257" y="570753"/>
                </a:lnTo>
                <a:lnTo>
                  <a:pt x="61025" y="592206"/>
                </a:lnTo>
                <a:lnTo>
                  <a:pt x="99949" y="600075"/>
                </a:lnTo>
                <a:lnTo>
                  <a:pt x="3805174" y="600075"/>
                </a:lnTo>
                <a:lnTo>
                  <a:pt x="3844117" y="592206"/>
                </a:lnTo>
                <a:lnTo>
                  <a:pt x="3875928" y="570753"/>
                </a:lnTo>
                <a:lnTo>
                  <a:pt x="3897381" y="538942"/>
                </a:lnTo>
                <a:lnTo>
                  <a:pt x="3905250" y="499999"/>
                </a:lnTo>
                <a:lnTo>
                  <a:pt x="3905250" y="99949"/>
                </a:lnTo>
                <a:lnTo>
                  <a:pt x="3897381" y="61025"/>
                </a:lnTo>
                <a:lnTo>
                  <a:pt x="3875928" y="29257"/>
                </a:lnTo>
                <a:lnTo>
                  <a:pt x="3844117" y="7848"/>
                </a:lnTo>
                <a:lnTo>
                  <a:pt x="3805174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3787" y="1611603"/>
            <a:ext cx="297180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0" spc="-10" err="1">
                <a:solidFill>
                  <a:srgbClr val="FFFFFF"/>
                </a:solidFill>
                <a:latin typeface="+mn-lt"/>
                <a:cs typeface="Calibri Light"/>
              </a:rPr>
              <a:t>Monoparental</a:t>
            </a:r>
            <a:endParaRPr sz="2400">
              <a:latin typeface="+mn-l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3378" y="3978165"/>
            <a:ext cx="4924724" cy="495785"/>
          </a:xfrm>
          <a:custGeom>
            <a:avLst/>
            <a:gdLst/>
            <a:ahLst/>
            <a:cxnLst/>
            <a:rect l="l" t="t" r="r" b="b"/>
            <a:pathLst>
              <a:path w="4819650" h="628650">
                <a:moveTo>
                  <a:pt x="4714748" y="0"/>
                </a:moveTo>
                <a:lnTo>
                  <a:pt x="104775" y="0"/>
                </a:lnTo>
                <a:lnTo>
                  <a:pt x="63972" y="8227"/>
                </a:lnTo>
                <a:lnTo>
                  <a:pt x="30670" y="30670"/>
                </a:lnTo>
                <a:lnTo>
                  <a:pt x="8227" y="63972"/>
                </a:lnTo>
                <a:lnTo>
                  <a:pt x="0" y="104775"/>
                </a:lnTo>
                <a:lnTo>
                  <a:pt x="0" y="523748"/>
                </a:lnTo>
                <a:lnTo>
                  <a:pt x="8227" y="564570"/>
                </a:lnTo>
                <a:lnTo>
                  <a:pt x="30670" y="597916"/>
                </a:lnTo>
                <a:lnTo>
                  <a:pt x="63972" y="620402"/>
                </a:lnTo>
                <a:lnTo>
                  <a:pt x="104775" y="628650"/>
                </a:lnTo>
                <a:lnTo>
                  <a:pt x="4714748" y="628650"/>
                </a:lnTo>
                <a:lnTo>
                  <a:pt x="4755570" y="620402"/>
                </a:lnTo>
                <a:lnTo>
                  <a:pt x="4788916" y="597916"/>
                </a:lnTo>
                <a:lnTo>
                  <a:pt x="4811402" y="564570"/>
                </a:lnTo>
                <a:lnTo>
                  <a:pt x="4819650" y="523748"/>
                </a:lnTo>
                <a:lnTo>
                  <a:pt x="4819650" y="104775"/>
                </a:lnTo>
                <a:lnTo>
                  <a:pt x="4811402" y="63972"/>
                </a:lnTo>
                <a:lnTo>
                  <a:pt x="4788916" y="30670"/>
                </a:lnTo>
                <a:lnTo>
                  <a:pt x="4755570" y="8227"/>
                </a:lnTo>
                <a:lnTo>
                  <a:pt x="4714748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4934" y="4587765"/>
            <a:ext cx="4923168" cy="495785"/>
          </a:xfrm>
          <a:custGeom>
            <a:avLst/>
            <a:gdLst/>
            <a:ahLst/>
            <a:cxnLst/>
            <a:rect l="l" t="t" r="r" b="b"/>
            <a:pathLst>
              <a:path w="4819650" h="619125">
                <a:moveTo>
                  <a:pt x="4716399" y="0"/>
                </a:moveTo>
                <a:lnTo>
                  <a:pt x="103123" y="0"/>
                </a:lnTo>
                <a:lnTo>
                  <a:pt x="62954" y="8094"/>
                </a:lnTo>
                <a:lnTo>
                  <a:pt x="30178" y="30178"/>
                </a:lnTo>
                <a:lnTo>
                  <a:pt x="8094" y="62954"/>
                </a:lnTo>
                <a:lnTo>
                  <a:pt x="0" y="103124"/>
                </a:lnTo>
                <a:lnTo>
                  <a:pt x="0" y="515874"/>
                </a:lnTo>
                <a:lnTo>
                  <a:pt x="8094" y="556063"/>
                </a:lnTo>
                <a:lnTo>
                  <a:pt x="30178" y="588883"/>
                </a:lnTo>
                <a:lnTo>
                  <a:pt x="62954" y="611010"/>
                </a:lnTo>
                <a:lnTo>
                  <a:pt x="103123" y="619125"/>
                </a:lnTo>
                <a:lnTo>
                  <a:pt x="4716399" y="619125"/>
                </a:lnTo>
                <a:lnTo>
                  <a:pt x="4756588" y="611010"/>
                </a:lnTo>
                <a:lnTo>
                  <a:pt x="4789408" y="588883"/>
                </a:lnTo>
                <a:lnTo>
                  <a:pt x="4811535" y="556063"/>
                </a:lnTo>
                <a:lnTo>
                  <a:pt x="4819650" y="515874"/>
                </a:lnTo>
                <a:lnTo>
                  <a:pt x="4819650" y="103124"/>
                </a:lnTo>
                <a:lnTo>
                  <a:pt x="4811535" y="62954"/>
                </a:lnTo>
                <a:lnTo>
                  <a:pt x="4789408" y="30178"/>
                </a:lnTo>
                <a:lnTo>
                  <a:pt x="4756588" y="8094"/>
                </a:lnTo>
                <a:lnTo>
                  <a:pt x="4716399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200" y="5197365"/>
            <a:ext cx="4923168" cy="504454"/>
          </a:xfrm>
          <a:custGeom>
            <a:avLst/>
            <a:gdLst/>
            <a:ahLst/>
            <a:cxnLst/>
            <a:rect l="l" t="t" r="r" b="b"/>
            <a:pathLst>
              <a:path w="4819650" h="619125">
                <a:moveTo>
                  <a:pt x="4716399" y="0"/>
                </a:moveTo>
                <a:lnTo>
                  <a:pt x="103123" y="0"/>
                </a:lnTo>
                <a:lnTo>
                  <a:pt x="62954" y="8094"/>
                </a:lnTo>
                <a:lnTo>
                  <a:pt x="30178" y="30178"/>
                </a:lnTo>
                <a:lnTo>
                  <a:pt x="8094" y="62954"/>
                </a:lnTo>
                <a:lnTo>
                  <a:pt x="0" y="103124"/>
                </a:lnTo>
                <a:lnTo>
                  <a:pt x="0" y="515874"/>
                </a:lnTo>
                <a:lnTo>
                  <a:pt x="8094" y="556063"/>
                </a:lnTo>
                <a:lnTo>
                  <a:pt x="30178" y="588883"/>
                </a:lnTo>
                <a:lnTo>
                  <a:pt x="62954" y="611010"/>
                </a:lnTo>
                <a:lnTo>
                  <a:pt x="103123" y="619125"/>
                </a:lnTo>
                <a:lnTo>
                  <a:pt x="4716399" y="619125"/>
                </a:lnTo>
                <a:lnTo>
                  <a:pt x="4756588" y="611010"/>
                </a:lnTo>
                <a:lnTo>
                  <a:pt x="4789408" y="588883"/>
                </a:lnTo>
                <a:lnTo>
                  <a:pt x="4811535" y="556063"/>
                </a:lnTo>
                <a:lnTo>
                  <a:pt x="4819650" y="515874"/>
                </a:lnTo>
                <a:lnTo>
                  <a:pt x="4819650" y="103124"/>
                </a:lnTo>
                <a:lnTo>
                  <a:pt x="4811535" y="62954"/>
                </a:lnTo>
                <a:lnTo>
                  <a:pt x="4789408" y="30178"/>
                </a:lnTo>
                <a:lnTo>
                  <a:pt x="4756588" y="8094"/>
                </a:lnTo>
                <a:lnTo>
                  <a:pt x="4716399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73" y="5840545"/>
            <a:ext cx="4923168" cy="499820"/>
          </a:xfrm>
          <a:custGeom>
            <a:avLst/>
            <a:gdLst/>
            <a:ahLst/>
            <a:cxnLst/>
            <a:rect l="l" t="t" r="r" b="b"/>
            <a:pathLst>
              <a:path w="4819650" h="628650">
                <a:moveTo>
                  <a:pt x="4714748" y="0"/>
                </a:moveTo>
                <a:lnTo>
                  <a:pt x="104775" y="0"/>
                </a:lnTo>
                <a:lnTo>
                  <a:pt x="63972" y="8227"/>
                </a:lnTo>
                <a:lnTo>
                  <a:pt x="30670" y="30670"/>
                </a:lnTo>
                <a:lnTo>
                  <a:pt x="8227" y="63972"/>
                </a:lnTo>
                <a:lnTo>
                  <a:pt x="0" y="104775"/>
                </a:lnTo>
                <a:lnTo>
                  <a:pt x="0" y="523748"/>
                </a:lnTo>
                <a:lnTo>
                  <a:pt x="8227" y="564570"/>
                </a:lnTo>
                <a:lnTo>
                  <a:pt x="30670" y="597916"/>
                </a:lnTo>
                <a:lnTo>
                  <a:pt x="63972" y="620402"/>
                </a:lnTo>
                <a:lnTo>
                  <a:pt x="104775" y="628650"/>
                </a:lnTo>
                <a:lnTo>
                  <a:pt x="4714748" y="628650"/>
                </a:lnTo>
                <a:lnTo>
                  <a:pt x="4755570" y="620402"/>
                </a:lnTo>
                <a:lnTo>
                  <a:pt x="4788916" y="597916"/>
                </a:lnTo>
                <a:lnTo>
                  <a:pt x="4811402" y="564570"/>
                </a:lnTo>
                <a:lnTo>
                  <a:pt x="4819650" y="523748"/>
                </a:lnTo>
                <a:lnTo>
                  <a:pt x="4819650" y="104775"/>
                </a:lnTo>
                <a:lnTo>
                  <a:pt x="4811402" y="63972"/>
                </a:lnTo>
                <a:lnTo>
                  <a:pt x="4788916" y="30670"/>
                </a:lnTo>
                <a:lnTo>
                  <a:pt x="4755570" y="8227"/>
                </a:lnTo>
                <a:lnTo>
                  <a:pt x="4714748" y="0"/>
                </a:lnTo>
                <a:close/>
              </a:path>
            </a:pathLst>
          </a:custGeom>
          <a:solidFill>
            <a:srgbClr val="006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9600" y="4023959"/>
            <a:ext cx="4499313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fr-CA" sz="24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Parents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Calibri"/>
                <a:cs typeface="Calibri"/>
              </a:rPr>
              <a:t>difficultés</a:t>
            </a:r>
            <a:r>
              <a:rPr sz="24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Calibri"/>
                <a:cs typeface="Calibri"/>
              </a:rPr>
              <a:t>financières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7E214271-8E9D-1CE3-82AD-A8F012381968}"/>
              </a:ext>
            </a:extLst>
          </p:cNvPr>
          <p:cNvSpPr txBox="1"/>
          <p:nvPr/>
        </p:nvSpPr>
        <p:spPr>
          <a:xfrm>
            <a:off x="609600" y="4576232"/>
            <a:ext cx="4471067" cy="4167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CA" sz="260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2600" err="1">
                <a:solidFill>
                  <a:srgbClr val="FFFFFF"/>
                </a:solidFill>
                <a:latin typeface="Calibri"/>
                <a:cs typeface="Calibri"/>
              </a:rPr>
              <a:t>Perte</a:t>
            </a:r>
            <a:r>
              <a:rPr sz="2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err="1">
                <a:solidFill>
                  <a:srgbClr val="FFFFFF"/>
                </a:solidFill>
                <a:latin typeface="Calibri"/>
                <a:cs typeface="Calibri"/>
              </a:rPr>
              <a:t>d'emploi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1570635F-E514-BA31-A995-815B827ECCB8}"/>
              </a:ext>
            </a:extLst>
          </p:cNvPr>
          <p:cNvSpPr txBox="1"/>
          <p:nvPr/>
        </p:nvSpPr>
        <p:spPr>
          <a:xfrm>
            <a:off x="558777" y="4992162"/>
            <a:ext cx="4821591" cy="58823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44525">
              <a:lnSpc>
                <a:spcPct val="176500"/>
              </a:lnSpc>
            </a:pPr>
            <a:r>
              <a:rPr lang="fr-CA" sz="24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2400" dirty="0" err="1">
                <a:solidFill>
                  <a:srgbClr val="FFFFFF"/>
                </a:solidFill>
                <a:latin typeface="Calibri"/>
                <a:cs typeface="Calibri"/>
              </a:rPr>
              <a:t>Problème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Calibri"/>
                <a:cs typeface="Calibri"/>
              </a:rPr>
              <a:t>santé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Calibri"/>
                <a:cs typeface="Calibri"/>
              </a:rPr>
              <a:t>mentale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C5C3388C-11A8-6925-83B7-1C91CA4BBB9C}"/>
              </a:ext>
            </a:extLst>
          </p:cNvPr>
          <p:cNvSpPr txBox="1"/>
          <p:nvPr/>
        </p:nvSpPr>
        <p:spPr>
          <a:xfrm>
            <a:off x="646103" y="5629136"/>
            <a:ext cx="4730839" cy="635815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marR="644525">
              <a:lnSpc>
                <a:spcPct val="176500"/>
              </a:lnSpc>
            </a:pPr>
            <a:r>
              <a:rPr lang="fr-CA" sz="2400" dirty="0">
                <a:solidFill>
                  <a:schemeClr val="bg1"/>
                </a:solidFill>
                <a:latin typeface="Calibri"/>
                <a:cs typeface="Calibri"/>
              </a:rPr>
              <a:t> Victime d'incendie,</a:t>
            </a:r>
            <a:r>
              <a:rPr lang="fr-CA" sz="240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etc.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23B44A54-8D9F-F506-2CE1-1DE7D1A3045F}"/>
              </a:ext>
            </a:extLst>
          </p:cNvPr>
          <p:cNvSpPr txBox="1"/>
          <p:nvPr/>
        </p:nvSpPr>
        <p:spPr>
          <a:xfrm>
            <a:off x="690426" y="1997097"/>
            <a:ext cx="2971800" cy="60798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80100"/>
              </a:lnSpc>
            </a:pPr>
            <a:r>
              <a:rPr lang="fr-CA" sz="2400" b="0">
                <a:solidFill>
                  <a:srgbClr val="FFFFFF"/>
                </a:solidFill>
                <a:latin typeface="Calibri "/>
                <a:cs typeface="Calibri Light"/>
              </a:rPr>
              <a:t> </a:t>
            </a:r>
            <a:r>
              <a:rPr sz="2400" b="0">
                <a:solidFill>
                  <a:srgbClr val="FFFFFF"/>
                </a:solidFill>
                <a:latin typeface="Calibri "/>
                <a:cs typeface="Calibri Light"/>
              </a:rPr>
              <a:t>En</a:t>
            </a:r>
            <a:r>
              <a:rPr sz="2400" b="0" spc="-45">
                <a:solidFill>
                  <a:srgbClr val="FFFFFF"/>
                </a:solidFill>
                <a:latin typeface="Calibri "/>
                <a:cs typeface="Calibri Light"/>
              </a:rPr>
              <a:t> </a:t>
            </a:r>
            <a:r>
              <a:rPr sz="2400" b="0" spc="-10">
                <a:solidFill>
                  <a:srgbClr val="FFFFFF"/>
                </a:solidFill>
                <a:latin typeface="Calibri "/>
                <a:cs typeface="Calibri Light"/>
              </a:rPr>
              <a:t>appartement</a:t>
            </a:r>
            <a:endParaRPr sz="2400">
              <a:latin typeface="Calibri "/>
              <a:cs typeface="Calibri Light"/>
            </a:endParaRP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0AFFEA58-4D76-6653-33E3-58F30EC4F51C}"/>
              </a:ext>
            </a:extLst>
          </p:cNvPr>
          <p:cNvSpPr txBox="1"/>
          <p:nvPr/>
        </p:nvSpPr>
        <p:spPr>
          <a:xfrm>
            <a:off x="698501" y="2588777"/>
            <a:ext cx="4913084" cy="595869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 marR="5080">
              <a:lnSpc>
                <a:spcPct val="180100"/>
              </a:lnSpc>
            </a:pPr>
            <a:r>
              <a:rPr lang="fr-FR" sz="2400" dirty="0">
                <a:solidFill>
                  <a:schemeClr val="bg1"/>
                </a:solidFill>
                <a:latin typeface="Calibri "/>
                <a:cs typeface="Calibri Light"/>
              </a:rPr>
              <a:t>Parents aux études  </a:t>
            </a:r>
            <a:endParaRPr lang="fr-CA" sz="2400" strike="sngStrike" spc="-10" dirty="0">
              <a:solidFill>
                <a:schemeClr val="bg1"/>
              </a:solidFill>
              <a:latin typeface="Calibri "/>
              <a:cs typeface="Calibri Light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9BE200C7-E8E3-72D0-F57B-07BADCD2457D}"/>
              </a:ext>
            </a:extLst>
          </p:cNvPr>
          <p:cNvSpPr txBox="1"/>
          <p:nvPr/>
        </p:nvSpPr>
        <p:spPr>
          <a:xfrm>
            <a:off x="647026" y="3179094"/>
            <a:ext cx="3543974" cy="595869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 marR="5080">
              <a:lnSpc>
                <a:spcPct val="180100"/>
              </a:lnSpc>
            </a:pPr>
            <a:r>
              <a:rPr lang="fr-CA" sz="2400" dirty="0">
                <a:solidFill>
                  <a:srgbClr val="FFFFFF"/>
                </a:solidFill>
                <a:latin typeface="Calibri "/>
                <a:cs typeface="Calibri Light"/>
              </a:rPr>
              <a:t> </a:t>
            </a:r>
            <a:r>
              <a:rPr sz="2400" b="0" dirty="0" err="1">
                <a:solidFill>
                  <a:srgbClr val="FFFFFF"/>
                </a:solidFill>
                <a:latin typeface="Calibri "/>
                <a:cs typeface="Calibri Light"/>
              </a:rPr>
              <a:t>Expulsé</a:t>
            </a:r>
            <a:r>
              <a:rPr lang="fr-FR" sz="2400" spc="-80" dirty="0">
                <a:solidFill>
                  <a:srgbClr val="FFFFFF"/>
                </a:solidFill>
                <a:latin typeface="Calibri "/>
                <a:cs typeface="Calibri Light"/>
              </a:rPr>
              <a:t> </a:t>
            </a:r>
            <a:r>
              <a:rPr sz="2400" b="0" spc="-30" dirty="0">
                <a:solidFill>
                  <a:srgbClr val="FFFFFF"/>
                </a:solidFill>
                <a:latin typeface="Calibri "/>
                <a:cs typeface="Calibri Light"/>
              </a:rPr>
              <a:t> </a:t>
            </a:r>
            <a:r>
              <a:rPr lang="fr-FR" sz="2400" spc="-30" dirty="0">
                <a:solidFill>
                  <a:srgbClr val="FFFFFF"/>
                </a:solidFill>
                <a:latin typeface="Calibri "/>
                <a:cs typeface="Calibri Light"/>
              </a:rPr>
              <a:t>par ses </a:t>
            </a:r>
            <a:r>
              <a:rPr lang="fr-FR" sz="2400" spc="-10" dirty="0">
                <a:solidFill>
                  <a:srgbClr val="FFFFFF"/>
                </a:solidFill>
                <a:latin typeface="Calibri "/>
                <a:cs typeface="Calibri Light"/>
              </a:rPr>
              <a:t>parents</a:t>
            </a:r>
            <a:endParaRPr sz="2400" dirty="0">
              <a:latin typeface="Calibri "/>
              <a:cs typeface="Calibri Light"/>
            </a:endParaRPr>
          </a:p>
        </p:txBody>
      </p:sp>
      <p:pic>
        <p:nvPicPr>
          <p:cNvPr id="8" name="Image 7" descr="jeune homme se sentant stressé par le calcul des dépenses ou des impôts. - tirelire vide photos et images de collection">
            <a:extLst>
              <a:ext uri="{FF2B5EF4-FFF2-40B4-BE49-F238E27FC236}">
                <a16:creationId xmlns:a16="http://schemas.microsoft.com/office/drawing/2014/main" id="{BB602C44-42AF-5901-26EC-73F55154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854" y="1583934"/>
            <a:ext cx="5829300" cy="4735863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B12C890-B8D3-3CC8-466A-E31D047C7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8689"/>
            <a:ext cx="1981200" cy="5613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Une image contenant habits, mur, intérieur, personne&#10;&#10;Description générée automatiquement">
            <a:extLst>
              <a:ext uri="{FF2B5EF4-FFF2-40B4-BE49-F238E27FC236}">
                <a16:creationId xmlns:a16="http://schemas.microsoft.com/office/drawing/2014/main" id="{A5FC31E0-3BA5-6359-E03C-AFEF4B1D3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r="23518"/>
          <a:stretch/>
        </p:blipFill>
        <p:spPr bwMode="auto">
          <a:xfrm>
            <a:off x="4977384" y="10"/>
            <a:ext cx="721461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A5FAEF7-E11F-DB00-B8C7-187C619E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095" y="4003104"/>
            <a:ext cx="4486191" cy="532752"/>
          </a:xfrm>
        </p:spPr>
        <p:txBody>
          <a:bodyPr wrap="square" lIns="0" tIns="0" rIns="0" bIns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fr-CA" sz="1700" b="1" i="1">
                <a:solidFill>
                  <a:schemeClr val="bg1"/>
                </a:solidFill>
                <a:latin typeface="Arial"/>
                <a:cs typeface="Arial"/>
              </a:rPr>
              <a:t>«J'ai participé à la collecte de fonds dans le cadre de la campagne des paniers de Noël»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491D38B-8279-EE5F-95F0-5E206BD74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1138" y="4697298"/>
            <a:ext cx="5040034" cy="1435608"/>
          </a:xfrm>
        </p:spPr>
        <p:txBody>
          <a:bodyPr lIns="0" tIns="0" rIns="0" bIns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fr-CA" sz="2000" i="1">
                <a:solidFill>
                  <a:schemeClr val="tx2"/>
                </a:solidFill>
                <a:latin typeface="Arial"/>
                <a:cs typeface="Arial"/>
              </a:rPr>
              <a:t>«L'engagement de quelques personnes peut avoir un impact significatif sur beaucoup d'autres qui sont dans le besoin». </a:t>
            </a:r>
            <a:endParaRPr lang="fr-FR" sz="20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6F1D9D-C4DD-92A2-4034-EC6606510C79}"/>
              </a:ext>
            </a:extLst>
          </p:cNvPr>
          <p:cNvSpPr txBox="1"/>
          <p:nvPr/>
        </p:nvSpPr>
        <p:spPr>
          <a:xfrm>
            <a:off x="186117" y="5783108"/>
            <a:ext cx="460436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fr-CA" sz="1400" b="1" dirty="0">
                <a:solidFill>
                  <a:schemeClr val="tx1"/>
                </a:solidFill>
                <a:latin typeface="Arial"/>
                <a:cs typeface="Segoe UI"/>
              </a:rPr>
              <a:t>Clara Laforest Champagne, diplômée en Technique </a:t>
            </a:r>
            <a:r>
              <a:rPr lang="fr-CA" sz="1400" b="1">
                <a:solidFill>
                  <a:schemeClr val="tx1"/>
                </a:solidFill>
                <a:latin typeface="Arial"/>
                <a:cs typeface="Segoe UI"/>
              </a:rPr>
              <a:t>d’intégration multimédia, 2023-2024</a:t>
            </a:r>
            <a:r>
              <a:rPr lang="fr-FR" sz="1400" b="1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fr-FR" sz="14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rtl="0"/>
            <a:r>
              <a:rPr lang="fr-CA" sz="1400" b="1" dirty="0">
                <a:solidFill>
                  <a:schemeClr val="bg1"/>
                </a:solidFill>
                <a:latin typeface="Arial"/>
                <a:cs typeface="Segoe UI"/>
              </a:rPr>
              <a:t>Diplômé en Sciences humaines - Justice &amp; Société</a:t>
            </a:r>
            <a:r>
              <a:rPr lang="fr-FR" sz="1400" b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C2439F-0710-4085-25AA-223B1D3155F3}"/>
              </a:ext>
            </a:extLst>
          </p:cNvPr>
          <p:cNvSpPr txBox="1"/>
          <p:nvPr/>
        </p:nvSpPr>
        <p:spPr>
          <a:xfrm>
            <a:off x="186117" y="3546142"/>
            <a:ext cx="47208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42484C"/>
                </a:solidFill>
                <a:effectLst/>
                <a:latin typeface="Arial" panose="020B0604020202020204" pitchFamily="34" charset="0"/>
              </a:rPr>
              <a:t>« J’étudie à temps plein. Je n’habite plus </a:t>
            </a:r>
          </a:p>
          <a:p>
            <a:r>
              <a:rPr lang="fr-FR" b="0" i="0" dirty="0">
                <a:solidFill>
                  <a:srgbClr val="42484C"/>
                </a:solidFill>
                <a:effectLst/>
                <a:latin typeface="Arial" panose="020B0604020202020204" pitchFamily="34" charset="0"/>
              </a:rPr>
              <a:t>chez mes parents. Je n’ai pas beaucoup de </a:t>
            </a:r>
          </a:p>
          <a:p>
            <a:r>
              <a:rPr lang="fr-FR" b="0" i="0" dirty="0">
                <a:solidFill>
                  <a:srgbClr val="42484C"/>
                </a:solidFill>
                <a:effectLst/>
                <a:latin typeface="Arial" panose="020B0604020202020204" pitchFamily="34" charset="0"/>
              </a:rPr>
              <a:t>sous… et je dois m’acheter des aliments sans </a:t>
            </a:r>
          </a:p>
          <a:p>
            <a:r>
              <a:rPr lang="fr-FR" b="0" i="0" dirty="0">
                <a:solidFill>
                  <a:srgbClr val="42484C"/>
                </a:solidFill>
                <a:effectLst/>
                <a:latin typeface="Arial" panose="020B0604020202020204" pitchFamily="34" charset="0"/>
              </a:rPr>
              <a:t>gluten qui coûtent cher… Ça fait maintenant </a:t>
            </a:r>
          </a:p>
          <a:p>
            <a:r>
              <a:rPr lang="fr-FR" b="0" i="0" dirty="0">
                <a:solidFill>
                  <a:srgbClr val="42484C"/>
                </a:solidFill>
                <a:effectLst/>
                <a:latin typeface="Arial" panose="020B0604020202020204" pitchFamily="34" charset="0"/>
              </a:rPr>
              <a:t>deux années que je profite des paniers de </a:t>
            </a:r>
          </a:p>
          <a:p>
            <a:r>
              <a:rPr lang="fr-FR" b="0" i="0" dirty="0">
                <a:solidFill>
                  <a:srgbClr val="42484C"/>
                </a:solidFill>
                <a:effectLst/>
                <a:latin typeface="Arial" panose="020B0604020202020204" pitchFamily="34" charset="0"/>
              </a:rPr>
              <a:t>Noël. C’est une aide énorme ! Merci ! »</a:t>
            </a:r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424B7B-FB03-371E-D3F7-80927B80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30" y="495749"/>
            <a:ext cx="2190939" cy="305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20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FCF860-881D-537F-91D1-F2907DB3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20972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</a:pPr>
            <a:r>
              <a:rPr lang="en-US" sz="2200" i="1" kern="1200">
                <a:latin typeface="+mj-lt"/>
                <a:cs typeface="+mj-cs"/>
              </a:rPr>
              <a:t>«À 28 </a:t>
            </a:r>
            <a:r>
              <a:rPr lang="en-US" sz="2200" i="1" kern="1200" err="1">
                <a:latin typeface="+mj-lt"/>
                <a:cs typeface="+mj-cs"/>
              </a:rPr>
              <a:t>ans</a:t>
            </a:r>
            <a:r>
              <a:rPr lang="en-US" sz="2200" i="1" kern="1200">
                <a:latin typeface="+mj-lt"/>
                <a:cs typeface="+mj-cs"/>
              </a:rPr>
              <a:t>, </a:t>
            </a:r>
            <a:r>
              <a:rPr lang="en-US" sz="2200" i="1" kern="1200" err="1">
                <a:latin typeface="+mj-lt"/>
                <a:cs typeface="+mj-cs"/>
              </a:rPr>
              <a:t>j'ai</a:t>
            </a:r>
            <a:r>
              <a:rPr lang="en-US" sz="2200" i="1" kern="1200">
                <a:latin typeface="+mj-lt"/>
                <a:cs typeface="+mj-cs"/>
              </a:rPr>
              <a:t> fait un retour à </a:t>
            </a:r>
            <a:r>
              <a:rPr lang="en-US" sz="2200" i="1" kern="1200" err="1">
                <a:latin typeface="+mj-lt"/>
                <a:cs typeface="+mj-cs"/>
              </a:rPr>
              <a:t>l'école</a:t>
            </a:r>
            <a:r>
              <a:rPr lang="en-US" sz="2200" i="1" kern="1200">
                <a:latin typeface="+mj-lt"/>
                <a:cs typeface="+mj-cs"/>
              </a:rPr>
              <a:t>. </a:t>
            </a:r>
            <a:r>
              <a:rPr lang="en-US" sz="2200" i="1" kern="1200" err="1">
                <a:latin typeface="+mj-lt"/>
                <a:cs typeface="+mj-cs"/>
              </a:rPr>
              <a:t>J'étais</a:t>
            </a:r>
            <a:r>
              <a:rPr lang="en-US" sz="2200" i="1" kern="1200">
                <a:latin typeface="+mj-lt"/>
                <a:cs typeface="+mj-cs"/>
              </a:rPr>
              <a:t> </a:t>
            </a:r>
            <a:r>
              <a:rPr lang="en-US" sz="2200" i="1" kern="1200" err="1">
                <a:latin typeface="+mj-lt"/>
                <a:cs typeface="+mj-cs"/>
              </a:rPr>
              <a:t>sûre</a:t>
            </a:r>
            <a:r>
              <a:rPr lang="en-US" sz="2200" i="1" kern="1200">
                <a:latin typeface="+mj-lt"/>
                <a:cs typeface="+mj-cs"/>
              </a:rPr>
              <a:t> que </a:t>
            </a:r>
            <a:r>
              <a:rPr lang="en-US" sz="2200" i="1" kern="1200" err="1">
                <a:latin typeface="+mj-lt"/>
                <a:cs typeface="+mj-cs"/>
              </a:rPr>
              <a:t>j'allais</a:t>
            </a:r>
            <a:r>
              <a:rPr lang="en-US" sz="2200" i="1" kern="1200">
                <a:latin typeface="+mj-lt"/>
                <a:cs typeface="+mj-cs"/>
              </a:rPr>
              <a:t> </a:t>
            </a:r>
            <a:r>
              <a:rPr lang="en-US" sz="2200" i="1" kern="1200" err="1">
                <a:latin typeface="+mj-lt"/>
                <a:cs typeface="+mj-cs"/>
              </a:rPr>
              <a:t>avoir</a:t>
            </a:r>
            <a:r>
              <a:rPr lang="en-US" sz="2200" i="1" kern="1200">
                <a:latin typeface="+mj-lt"/>
                <a:cs typeface="+mj-cs"/>
              </a:rPr>
              <a:t> de la </a:t>
            </a:r>
            <a:r>
              <a:rPr lang="en-US" sz="2200" i="1" kern="1200" err="1">
                <a:latin typeface="+mj-lt"/>
                <a:cs typeface="+mj-cs"/>
              </a:rPr>
              <a:t>difficulté</a:t>
            </a:r>
            <a:r>
              <a:rPr lang="en-US" sz="2200" i="1" kern="1200">
                <a:latin typeface="+mj-lt"/>
                <a:cs typeface="+mj-cs"/>
              </a:rPr>
              <a:t> avec </a:t>
            </a:r>
            <a:r>
              <a:rPr lang="en-US" sz="2200" i="1" kern="1200" err="1">
                <a:latin typeface="+mj-lt"/>
                <a:cs typeface="+mj-cs"/>
              </a:rPr>
              <a:t>mon</a:t>
            </a:r>
            <a:r>
              <a:rPr lang="en-US" sz="2200" i="1" kern="1200">
                <a:latin typeface="+mj-lt"/>
                <a:cs typeface="+mj-cs"/>
              </a:rPr>
              <a:t> </a:t>
            </a:r>
            <a:r>
              <a:rPr lang="en-US" sz="2200" i="1" kern="1200" err="1">
                <a:latin typeface="+mj-lt"/>
                <a:cs typeface="+mj-cs"/>
              </a:rPr>
              <a:t>français</a:t>
            </a:r>
            <a:r>
              <a:rPr lang="en-US" sz="2200" i="1" kern="1200">
                <a:latin typeface="+mj-lt"/>
                <a:cs typeface="+mj-cs"/>
              </a:rPr>
              <a:t>, car </a:t>
            </a:r>
            <a:r>
              <a:rPr lang="en-US" sz="2200" i="1" kern="1200" err="1">
                <a:latin typeface="+mj-lt"/>
                <a:cs typeface="+mj-cs"/>
              </a:rPr>
              <a:t>j'ai</a:t>
            </a:r>
            <a:r>
              <a:rPr lang="en-US" sz="2200" i="1" kern="1200">
                <a:latin typeface="+mj-lt"/>
                <a:cs typeface="+mj-cs"/>
              </a:rPr>
              <a:t> </a:t>
            </a:r>
            <a:r>
              <a:rPr lang="en-US" sz="2200" i="1" kern="1200" err="1">
                <a:latin typeface="+mj-lt"/>
                <a:cs typeface="+mj-cs"/>
              </a:rPr>
              <a:t>toujours</a:t>
            </a:r>
            <a:r>
              <a:rPr lang="en-US" sz="2200" i="1" kern="1200">
                <a:latin typeface="+mj-lt"/>
                <a:cs typeface="+mj-cs"/>
              </a:rPr>
              <a:t> cru que </a:t>
            </a:r>
            <a:r>
              <a:rPr lang="en-US" sz="2200" i="1" kern="1200" err="1">
                <a:latin typeface="+mj-lt"/>
                <a:cs typeface="+mj-cs"/>
              </a:rPr>
              <a:t>j'étais</a:t>
            </a:r>
            <a:r>
              <a:rPr lang="en-US" sz="2200" i="1" kern="1200">
                <a:latin typeface="+mj-lt"/>
                <a:cs typeface="+mj-cs"/>
              </a:rPr>
              <a:t> </a:t>
            </a:r>
            <a:r>
              <a:rPr lang="en-US" sz="2200" i="1" kern="1200" err="1">
                <a:latin typeface="+mj-lt"/>
                <a:cs typeface="+mj-cs"/>
              </a:rPr>
              <a:t>dyslexique</a:t>
            </a:r>
            <a:r>
              <a:rPr lang="en-US" sz="2200" i="1" kern="1200">
                <a:latin typeface="+mj-lt"/>
                <a:cs typeface="+mj-cs"/>
              </a:rPr>
              <a:t>, </a:t>
            </a:r>
            <a:r>
              <a:rPr lang="en-US" sz="2200" i="1" kern="1200" err="1">
                <a:latin typeface="+mj-lt"/>
                <a:cs typeface="+mj-cs"/>
              </a:rPr>
              <a:t>mais</a:t>
            </a:r>
            <a:r>
              <a:rPr lang="en-US" sz="2200" i="1" kern="1200">
                <a:latin typeface="+mj-lt"/>
                <a:cs typeface="+mj-cs"/>
              </a:rPr>
              <a:t> le diagnostic </a:t>
            </a:r>
            <a:r>
              <a:rPr lang="en-US" sz="2200" i="1" kern="1200" err="1">
                <a:latin typeface="+mj-lt"/>
                <a:cs typeface="+mj-cs"/>
              </a:rPr>
              <a:t>coûte</a:t>
            </a:r>
            <a:r>
              <a:rPr lang="en-US" sz="2200" i="1" kern="1200">
                <a:latin typeface="+mj-lt"/>
                <a:cs typeface="+mj-cs"/>
              </a:rPr>
              <a:t> </a:t>
            </a:r>
            <a:r>
              <a:rPr lang="en-US" sz="2200" i="1" kern="1200" err="1">
                <a:latin typeface="+mj-lt"/>
                <a:cs typeface="+mj-cs"/>
              </a:rPr>
              <a:t>cher</a:t>
            </a:r>
            <a:r>
              <a:rPr lang="en-US" sz="2200" i="1" kern="1200">
                <a:latin typeface="+mj-lt"/>
                <a:cs typeface="+mj-cs"/>
              </a:rPr>
              <a:t>...» </a:t>
            </a:r>
            <a:endParaRPr lang="en-US" i="1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112E16-6FFD-0579-46F6-D450B0D7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564431" cy="3320668"/>
          </a:xfr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rtl="0">
              <a:spcBef>
                <a:spcPts val="1000"/>
              </a:spcBef>
            </a:pPr>
            <a:r>
              <a:rPr lang="en-US" sz="2800" kern="1200">
                <a:solidFill>
                  <a:schemeClr val="tx2"/>
                </a:solidFill>
                <a:latin typeface="+mn-lt"/>
                <a:cs typeface="+mn-cs"/>
              </a:rPr>
              <a:t>«La </a:t>
            </a:r>
            <a:r>
              <a:rPr lang="en-US" sz="2800" kern="1200" err="1">
                <a:solidFill>
                  <a:schemeClr val="tx2"/>
                </a:solidFill>
                <a:latin typeface="+mn-lt"/>
                <a:cs typeface="+mn-cs"/>
              </a:rPr>
              <a:t>Fondation</a:t>
            </a:r>
            <a:r>
              <a:rPr lang="en-US" sz="2800" kern="120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800" kern="1200" err="1">
                <a:solidFill>
                  <a:schemeClr val="tx2"/>
                </a:solidFill>
                <a:latin typeface="+mn-lt"/>
                <a:cs typeface="+mn-cs"/>
              </a:rPr>
              <a:t>m'a</a:t>
            </a:r>
            <a:r>
              <a:rPr lang="en-US" sz="2800" kern="120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800" kern="1200" err="1">
                <a:solidFill>
                  <a:schemeClr val="tx2"/>
                </a:solidFill>
                <a:latin typeface="+mn-lt"/>
                <a:cs typeface="+mn-cs"/>
              </a:rPr>
              <a:t>aidé</a:t>
            </a:r>
            <a:r>
              <a:rPr lang="en-US" sz="2800" kern="1200">
                <a:solidFill>
                  <a:schemeClr val="tx2"/>
                </a:solidFill>
                <a:latin typeface="+mn-lt"/>
                <a:cs typeface="+mn-cs"/>
              </a:rPr>
              <a:t> à </a:t>
            </a:r>
            <a:r>
              <a:rPr lang="en-US" sz="2800" kern="1200" err="1">
                <a:solidFill>
                  <a:schemeClr val="tx2"/>
                </a:solidFill>
                <a:latin typeface="+mn-lt"/>
                <a:cs typeface="+mn-cs"/>
              </a:rPr>
              <a:t>avoir</a:t>
            </a:r>
            <a:r>
              <a:rPr lang="en-US" sz="2800" kern="1200">
                <a:solidFill>
                  <a:schemeClr val="tx2"/>
                </a:solidFill>
                <a:latin typeface="+mn-lt"/>
                <a:cs typeface="+mn-cs"/>
              </a:rPr>
              <a:t> un diagnostic».  </a:t>
            </a:r>
            <a:endParaRPr lang="en-US" sz="2800" kern="120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1000"/>
              </a:spcBef>
            </a:pPr>
            <a:endParaRPr lang="en-US" sz="2200" kern="120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1000"/>
              </a:spcBef>
            </a:pP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«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Maintenant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, 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j'ai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 droit à un 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ordinateur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 et à du temps 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suplémentaire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». </a:t>
            </a:r>
            <a:endParaRPr lang="en-US" sz="3000">
              <a:solidFill>
                <a:schemeClr val="accent5">
                  <a:lumMod val="76000"/>
                </a:schemeClr>
              </a:solidFill>
              <a:latin typeface="+mn-lt"/>
            </a:endParaRPr>
          </a:p>
          <a:p>
            <a:pPr>
              <a:spcBef>
                <a:spcPts val="1000"/>
              </a:spcBef>
            </a:pP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«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Ça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 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m'aide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 à me 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concentrer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 sur la matière et je 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réussis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 </a:t>
            </a:r>
            <a:r>
              <a:rPr lang="en-US" sz="3000" kern="1200" err="1">
                <a:solidFill>
                  <a:schemeClr val="accent5">
                    <a:lumMod val="76000"/>
                  </a:schemeClr>
                </a:solidFill>
                <a:latin typeface="+mn-lt"/>
              </a:rPr>
              <a:t>mes</a:t>
            </a:r>
            <a:r>
              <a:rPr lang="en-US" sz="3000" kern="1200">
                <a:solidFill>
                  <a:schemeClr val="accent5">
                    <a:lumMod val="76000"/>
                  </a:schemeClr>
                </a:solidFill>
                <a:latin typeface="+mn-lt"/>
              </a:rPr>
              <a:t> examens!». </a:t>
            </a:r>
            <a:endParaRPr lang="en-US" sz="3000">
              <a:solidFill>
                <a:schemeClr val="accent5">
                  <a:lumMod val="76000"/>
                </a:schemeClr>
              </a:solidFill>
            </a:endParaRPr>
          </a:p>
        </p:txBody>
      </p:sp>
      <p:pic>
        <p:nvPicPr>
          <p:cNvPr id="4" name="Image 3" descr="Une image contenant Visage humain, plein air, personne, habits&#10;&#10;Description générée automatiquement">
            <a:extLst>
              <a:ext uri="{FF2B5EF4-FFF2-40B4-BE49-F238E27FC236}">
                <a16:creationId xmlns:a16="http://schemas.microsoft.com/office/drawing/2014/main" id="{E76ED6A1-FF29-E616-0494-7ADE13665A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41" b="234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161AC5F-92C1-FCCB-F9E4-66DE238102F1}"/>
              </a:ext>
            </a:extLst>
          </p:cNvPr>
          <p:cNvSpPr txBox="1"/>
          <p:nvPr/>
        </p:nvSpPr>
        <p:spPr>
          <a:xfrm>
            <a:off x="5977690" y="5927557"/>
            <a:ext cx="5590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1600" b="1">
                <a:solidFill>
                  <a:schemeClr val="bg1"/>
                </a:solidFill>
                <a:latin typeface="Arial"/>
              </a:rPr>
              <a:t>Jade Tremblay</a:t>
            </a:r>
            <a:r>
              <a:rPr lang="fr-FR" sz="1600" b="1">
                <a:solidFill>
                  <a:schemeClr val="bg1"/>
                </a:solidFill>
                <a:latin typeface="Arial"/>
                <a:cs typeface="Arial"/>
              </a:rPr>
              <a:t>​</a:t>
            </a:r>
            <a:br>
              <a:rPr lang="fr-FR" sz="1600" b="1">
                <a:latin typeface="Arial"/>
                <a:cs typeface="Arial"/>
              </a:rPr>
            </a:br>
            <a:r>
              <a:rPr lang="fr-CA" sz="1600" b="1">
                <a:solidFill>
                  <a:schemeClr val="bg1"/>
                </a:solidFill>
                <a:latin typeface="Arial"/>
              </a:rPr>
              <a:t>Étudiante en Techniques de comptabilité et de gestion</a:t>
            </a:r>
            <a:endParaRPr lang="fr-FR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36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a93d8a-4150-4a94-9c29-233f8a98b3a9">
      <Terms xmlns="http://schemas.microsoft.com/office/infopath/2007/PartnerControls"/>
    </lcf76f155ced4ddcb4097134ff3c332f>
    <TaxCatchAll xmlns="2637c786-5ab0-4ec5-b097-77236252bff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ACC505CB4E9E46A1565B0A0A0AFB04" ma:contentTypeVersion="18" ma:contentTypeDescription="Crée un document." ma:contentTypeScope="" ma:versionID="42c56d03de9a8081c38da94f6c6665bc">
  <xsd:schema xmlns:xsd="http://www.w3.org/2001/XMLSchema" xmlns:xs="http://www.w3.org/2001/XMLSchema" xmlns:p="http://schemas.microsoft.com/office/2006/metadata/properties" xmlns:ns2="f4a93d8a-4150-4a94-9c29-233f8a98b3a9" xmlns:ns3="2637c786-5ab0-4ec5-b097-77236252bff3" targetNamespace="http://schemas.microsoft.com/office/2006/metadata/properties" ma:root="true" ma:fieldsID="f4d497436021594439bbe775f6e2bac6" ns2:_="" ns3:_="">
    <xsd:import namespace="f4a93d8a-4150-4a94-9c29-233f8a98b3a9"/>
    <xsd:import namespace="2637c786-5ab0-4ec5-b097-77236252bf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a93d8a-4150-4a94-9c29-233f8a98b3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e72b171d-f0bb-4c79-8ca6-fdd34839d6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7c786-5ab0-4ec5-b097-77236252bff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0e950d4-bb82-4ae5-9596-2b5a2dda19f5}" ma:internalName="TaxCatchAll" ma:showField="CatchAllData" ma:web="2637c786-5ab0-4ec5-b097-77236252bf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9F9D9E-FC1B-46AB-92E9-54A6627CC3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A4A007-386D-4ED4-A5A5-56ADF2C0C01F}">
  <ds:schemaRefs>
    <ds:schemaRef ds:uri="2637c786-5ab0-4ec5-b097-77236252bff3"/>
    <ds:schemaRef ds:uri="f4a93d8a-4150-4a94-9c29-233f8a98b3a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9C5BDD1-90B8-465A-AB2B-F228870096EC}">
  <ds:schemaRefs>
    <ds:schemaRef ds:uri="2637c786-5ab0-4ec5-b097-77236252bff3"/>
    <ds:schemaRef ds:uri="f4a93d8a-4150-4a94-9c29-233f8a98b3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707</Words>
  <Application>Microsoft Office PowerPoint</Application>
  <PresentationFormat>Grand écran</PresentationFormat>
  <Paragraphs>84</Paragraphs>
  <Slides>31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Arial</vt:lpstr>
      <vt:lpstr>Arial,Sans-Serif</vt:lpstr>
      <vt:lpstr>Calibri</vt:lpstr>
      <vt:lpstr>Calibri </vt:lpstr>
      <vt:lpstr>Calibri Light</vt:lpstr>
      <vt:lpstr>Office Theme</vt:lpstr>
      <vt:lpstr>Présentation PowerPoint</vt:lpstr>
      <vt:lpstr>Mission de la Fondation</vt:lpstr>
      <vt:lpstr>Le saviez-vous ?</vt:lpstr>
      <vt:lpstr>Présentation PowerPoint</vt:lpstr>
      <vt:lpstr>Présentation PowerPoint</vt:lpstr>
      <vt:lpstr>Présentation PowerPoint</vt:lpstr>
      <vt:lpstr>Qui demande du dépannage?</vt:lpstr>
      <vt:lpstr>«J'ai participé à la collecte de fonds dans le cadre de la campagne des paniers de Noël»</vt:lpstr>
      <vt:lpstr>«À 28 ans, j'ai fait un retour à l'école. J'étais sûre que j'allais avoir de la difficulté avec mon français, car j'ai toujours cru que j'étais dyslexique, mais le diagnostic coûte cher...» </vt:lpstr>
      <vt:lpstr>En 2023-2024,  la Fondation  a décerné  115 bourses. </vt:lpstr>
      <vt:lpstr>Épicerie en vrac</vt:lpstr>
      <vt:lpstr>Présentation PowerPoint</vt:lpstr>
      <vt:lpstr>Projets en environnement durable </vt:lpstr>
      <vt:lpstr>Employé·es</vt:lpstr>
      <vt:lpstr>Meuble-toi- Don</vt:lpstr>
      <vt:lpstr>Comment faire un don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Rochette, Gilles</dc:creator>
  <cp:lastModifiedBy>Rochette, Gilles</cp:lastModifiedBy>
  <cp:revision>28</cp:revision>
  <dcterms:created xsi:type="dcterms:W3CDTF">2024-03-20T17:56:31Z</dcterms:created>
  <dcterms:modified xsi:type="dcterms:W3CDTF">2024-10-03T14:01:22Z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2023-06-12T00:00:00Z</vt:filetime>
  </property>
  <property fmtid="{D5CDD505-2E9C-101B-9397-08002B2CF9AE}" pid="3" name="LastSaved">
    <vt:filetime>2024-03-20T00:00:00Z</vt:filetime>
  </property>
  <property fmtid="{D5CDD505-2E9C-101B-9397-08002B2CF9AE}" pid="4" name="ContentTypeId">
    <vt:lpwstr>0x0101007EACC505CB4E9E46A1565B0A0A0AFB04</vt:lpwstr>
  </property>
  <property fmtid="{D5CDD505-2E9C-101B-9397-08002B2CF9AE}" pid="5" name="MediaServiceImageTags">
    <vt:lpwstr/>
  </property>
</Properties>
</file>