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6F6"/>
    <a:srgbClr val="A0D6E3"/>
    <a:srgbClr val="0079C2"/>
    <a:srgbClr val="A30046"/>
    <a:srgbClr val="749F75"/>
    <a:srgbClr val="FF4242"/>
    <a:srgbClr val="E96B10"/>
    <a:srgbClr val="003E7E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7FF-0A4A-4948-9209-735AA33E793F}" type="datetimeFigureOut">
              <a:rPr lang="fr-CA" smtClean="0"/>
              <a:t>2018-02-19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18DB-E799-46E0-AD97-A10534C0B8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172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7FF-0A4A-4948-9209-735AA33E793F}" type="datetimeFigureOut">
              <a:rPr lang="fr-CA" smtClean="0"/>
              <a:t>2018-02-19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18DB-E799-46E0-AD97-A10534C0B8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468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7FF-0A4A-4948-9209-735AA33E793F}" type="datetimeFigureOut">
              <a:rPr lang="fr-CA" smtClean="0"/>
              <a:t>2018-02-19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18DB-E799-46E0-AD97-A10534C0B8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581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7FF-0A4A-4948-9209-735AA33E793F}" type="datetimeFigureOut">
              <a:rPr lang="fr-CA" smtClean="0"/>
              <a:t>2018-02-19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18DB-E799-46E0-AD97-A10534C0B8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855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7FF-0A4A-4948-9209-735AA33E793F}" type="datetimeFigureOut">
              <a:rPr lang="fr-CA" smtClean="0"/>
              <a:t>2018-02-19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18DB-E799-46E0-AD97-A10534C0B8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242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7FF-0A4A-4948-9209-735AA33E793F}" type="datetimeFigureOut">
              <a:rPr lang="fr-CA" smtClean="0"/>
              <a:t>2018-02-19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18DB-E799-46E0-AD97-A10534C0B8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6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7FF-0A4A-4948-9209-735AA33E793F}" type="datetimeFigureOut">
              <a:rPr lang="fr-CA" smtClean="0"/>
              <a:t>2018-02-19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18DB-E799-46E0-AD97-A10534C0B8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505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7FF-0A4A-4948-9209-735AA33E793F}" type="datetimeFigureOut">
              <a:rPr lang="fr-CA" smtClean="0"/>
              <a:t>2018-02-19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18DB-E799-46E0-AD97-A10534C0B8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722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7FF-0A4A-4948-9209-735AA33E793F}" type="datetimeFigureOut">
              <a:rPr lang="fr-CA" smtClean="0"/>
              <a:t>2018-02-19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18DB-E799-46E0-AD97-A10534C0B8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304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7FF-0A4A-4948-9209-735AA33E793F}" type="datetimeFigureOut">
              <a:rPr lang="fr-CA" smtClean="0"/>
              <a:t>2018-02-19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18DB-E799-46E0-AD97-A10534C0B8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312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7FF-0A4A-4948-9209-735AA33E793F}" type="datetimeFigureOut">
              <a:rPr lang="fr-CA" smtClean="0"/>
              <a:t>2018-02-19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18DB-E799-46E0-AD97-A10534C0B8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365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F7FF-0A4A-4948-9209-735AA33E793F}" type="datetimeFigureOut">
              <a:rPr lang="fr-CA" smtClean="0"/>
              <a:t>2018-02-19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518DB-E799-46E0-AD97-A10534C0B8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683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c0BYltUHaC1cKtzmo09lpWAv-N603hQ75XlfAXfB2J88AhGQ/viewform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hyperlink" Target="mailto:mpaille@cmaisonneuve.qc.ca" TargetMode="External"/><Relationship Id="rId4" Type="http://schemas.openxmlformats.org/officeDocument/2006/relationships/hyperlink" Target="mailto:gcloutier@cmaisonneuve.qc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>
            <p:custDataLst>
              <p:tags r:id="rId1"/>
            </p:custDataLst>
          </p:nvPr>
        </p:nvSpPr>
        <p:spPr>
          <a:xfrm>
            <a:off x="293078" y="194901"/>
            <a:ext cx="6424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800" dirty="0">
                <a:latin typeface="Trebuchet MS" panose="020B0603020202020204" pitchFamily="34" charset="0"/>
              </a:rPr>
              <a:t>Modules offerts</a:t>
            </a:r>
          </a:p>
          <a:p>
            <a:r>
              <a:rPr lang="fr-CA" sz="4800" dirty="0">
                <a:latin typeface="Trebuchet MS" panose="020B0603020202020204" pitchFamily="34" charset="0"/>
              </a:rPr>
              <a:t>Hiver 2018</a:t>
            </a:r>
          </a:p>
        </p:txBody>
      </p:sp>
      <p:grpSp>
        <p:nvGrpSpPr>
          <p:cNvPr id="15" name="Groupe 14"/>
          <p:cNvGrpSpPr/>
          <p:nvPr>
            <p:custDataLst>
              <p:tags r:id="rId2"/>
            </p:custDataLst>
          </p:nvPr>
        </p:nvGrpSpPr>
        <p:grpSpPr>
          <a:xfrm>
            <a:off x="542925" y="2149117"/>
            <a:ext cx="5682762" cy="6299863"/>
            <a:chOff x="635976" y="1281610"/>
            <a:chExt cx="5682762" cy="6299863"/>
          </a:xfrm>
        </p:grpSpPr>
        <p:sp>
          <p:nvSpPr>
            <p:cNvPr id="10" name="ZoneTexte 9"/>
            <p:cNvSpPr txBox="1"/>
            <p:nvPr/>
          </p:nvSpPr>
          <p:spPr>
            <a:xfrm>
              <a:off x="635976" y="1281610"/>
              <a:ext cx="5682762" cy="1569660"/>
            </a:xfrm>
            <a:prstGeom prst="rect">
              <a:avLst/>
            </a:prstGeom>
            <a:solidFill>
              <a:srgbClr val="0079C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457200" lvl="0" indent="-457200">
                <a:buAutoNum type="arabicPeriod"/>
              </a:pPr>
              <a:r>
                <a:rPr lang="fr-CA" sz="2400" b="1" dirty="0" smtClean="0">
                  <a:latin typeface="Trebuchet MS" panose="020B0603020202020204" pitchFamily="34" charset="0"/>
                </a:rPr>
                <a:t>Module </a:t>
              </a:r>
              <a:r>
                <a:rPr lang="fr-CA" sz="2400" b="1" dirty="0">
                  <a:latin typeface="Trebuchet MS" panose="020B0603020202020204" pitchFamily="34" charset="0"/>
                </a:rPr>
                <a:t>introduction (25 min</a:t>
              </a:r>
              <a:r>
                <a:rPr lang="fr-CA" sz="2400" b="1" dirty="0" smtClean="0">
                  <a:latin typeface="Trebuchet MS" panose="020B0603020202020204" pitchFamily="34" charset="0"/>
                </a:rPr>
                <a:t>)</a:t>
              </a:r>
            </a:p>
            <a:p>
              <a:pPr marL="342900" lvl="0" indent="-342900">
                <a:buFont typeface="Wingdings" panose="05000000000000000000" pitchFamily="2" charset="2"/>
                <a:buChar char="ü"/>
              </a:pPr>
              <a:r>
                <a:rPr lang="fr-CA" dirty="0" smtClean="0">
                  <a:latin typeface="Trebuchet MS" panose="020B0603020202020204" pitchFamily="34" charset="0"/>
                </a:rPr>
                <a:t>Trouver </a:t>
              </a:r>
              <a:r>
                <a:rPr lang="fr-CA" dirty="0">
                  <a:latin typeface="Trebuchet MS" panose="020B0603020202020204" pitchFamily="34" charset="0"/>
                </a:rPr>
                <a:t>des livres </a:t>
              </a:r>
              <a:r>
                <a:rPr lang="fr-CA" dirty="0" smtClean="0">
                  <a:latin typeface="Trebuchet MS" panose="020B0603020202020204" pitchFamily="34" charset="0"/>
                </a:rPr>
                <a:t>avec </a:t>
              </a:r>
              <a:r>
                <a:rPr lang="fr-CA" dirty="0">
                  <a:latin typeface="Trebuchet MS" panose="020B0603020202020204" pitchFamily="34" charset="0"/>
                </a:rPr>
                <a:t>le </a:t>
              </a:r>
              <a:r>
                <a:rPr lang="fr-CA" dirty="0" smtClean="0">
                  <a:latin typeface="Trebuchet MS" panose="020B0603020202020204" pitchFamily="34" charset="0"/>
                </a:rPr>
                <a:t>catalogue</a:t>
              </a:r>
            </a:p>
            <a:p>
              <a:pPr marL="342900" lvl="0" indent="-342900">
                <a:buFont typeface="Wingdings" panose="05000000000000000000" pitchFamily="2" charset="2"/>
                <a:buChar char="ü"/>
              </a:pPr>
              <a:r>
                <a:rPr lang="fr-CA" dirty="0" smtClean="0">
                  <a:latin typeface="Trebuchet MS" panose="020B0603020202020204" pitchFamily="34" charset="0"/>
                </a:rPr>
                <a:t>Lire </a:t>
              </a:r>
              <a:r>
                <a:rPr lang="fr-CA" dirty="0">
                  <a:latin typeface="Trebuchet MS" panose="020B0603020202020204" pitchFamily="34" charset="0"/>
                </a:rPr>
                <a:t>la cote et localiser un document sur les </a:t>
              </a:r>
              <a:r>
                <a:rPr lang="fr-CA" dirty="0" smtClean="0">
                  <a:latin typeface="Trebuchet MS" panose="020B0603020202020204" pitchFamily="34" charset="0"/>
                </a:rPr>
                <a:t>étagères</a:t>
              </a:r>
            </a:p>
            <a:p>
              <a:pPr marL="342900" lvl="0" indent="-342900">
                <a:buFont typeface="Wingdings" panose="05000000000000000000" pitchFamily="2" charset="2"/>
                <a:buChar char="ü"/>
              </a:pPr>
              <a:r>
                <a:rPr lang="fr-CA" dirty="0" smtClean="0">
                  <a:latin typeface="Trebuchet MS" panose="020B0603020202020204" pitchFamily="34" charset="0"/>
                </a:rPr>
                <a:t>Utiliser </a:t>
              </a:r>
              <a:r>
                <a:rPr lang="fr-CA" dirty="0">
                  <a:latin typeface="Trebuchet MS" panose="020B0603020202020204" pitchFamily="34" charset="0"/>
                </a:rPr>
                <a:t>son dossier d'usager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635976" y="3073787"/>
              <a:ext cx="5682762" cy="738664"/>
            </a:xfrm>
            <a:prstGeom prst="rect">
              <a:avLst/>
            </a:prstGeom>
            <a:solidFill>
              <a:srgbClr val="A30046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CA" sz="2400" b="1" dirty="0">
                  <a:latin typeface="Trebuchet MS" panose="020B0603020202020204" pitchFamily="34" charset="0"/>
                </a:rPr>
                <a:t>2. Module Repère (15 min</a:t>
              </a:r>
              <a:r>
                <a:rPr lang="fr-CA" sz="2400" b="1" dirty="0" smtClean="0">
                  <a:latin typeface="Trebuchet MS" panose="020B0603020202020204" pitchFamily="34" charset="0"/>
                </a:rPr>
                <a:t>)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fr-CA" dirty="0" smtClean="0">
                  <a:latin typeface="Trebuchet MS" panose="020B0603020202020204" pitchFamily="34" charset="0"/>
                </a:rPr>
                <a:t>Trouver </a:t>
              </a:r>
              <a:r>
                <a:rPr lang="fr-CA" dirty="0">
                  <a:latin typeface="Trebuchet MS" panose="020B0603020202020204" pitchFamily="34" charset="0"/>
                </a:rPr>
                <a:t>des articles de revues en français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635976" y="4062209"/>
              <a:ext cx="5682762" cy="1015663"/>
            </a:xfrm>
            <a:prstGeom prst="rect">
              <a:avLst/>
            </a:prstGeom>
            <a:solidFill>
              <a:srgbClr val="E96B1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lvl="0"/>
              <a:r>
                <a:rPr lang="fr-CA" sz="2400" b="1" dirty="0">
                  <a:latin typeface="Trebuchet MS" panose="020B0603020202020204" pitchFamily="34" charset="0"/>
                </a:rPr>
                <a:t>3. Module Eureka (15 </a:t>
              </a:r>
              <a:r>
                <a:rPr lang="fr-CA" sz="2400" b="1" dirty="0" smtClean="0">
                  <a:latin typeface="Trebuchet MS" panose="020B0603020202020204" pitchFamily="34" charset="0"/>
                </a:rPr>
                <a:t>min)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fr-CA" dirty="0" smtClean="0">
                  <a:latin typeface="Trebuchet MS" panose="020B0603020202020204" pitchFamily="34" charset="0"/>
                </a:rPr>
                <a:t>Trouver </a:t>
              </a:r>
              <a:r>
                <a:rPr lang="fr-CA" dirty="0">
                  <a:latin typeface="Trebuchet MS" panose="020B0603020202020204" pitchFamily="34" charset="0"/>
                </a:rPr>
                <a:t>des articles de journaux et d'actualité provenant de partout dans le monde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635976" y="5327630"/>
              <a:ext cx="5682762" cy="1015663"/>
            </a:xfrm>
            <a:prstGeom prst="rect">
              <a:avLst/>
            </a:prstGeom>
            <a:solidFill>
              <a:srgbClr val="FF4242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lvl="0"/>
              <a:r>
                <a:rPr lang="fr-CA" sz="2400" b="1" dirty="0">
                  <a:latin typeface="Trebuchet MS" panose="020B0603020202020204" pitchFamily="34" charset="0"/>
                </a:rPr>
                <a:t>4. Module Érudit (15 </a:t>
              </a:r>
              <a:r>
                <a:rPr lang="fr-CA" sz="2400" b="1" dirty="0" smtClean="0">
                  <a:latin typeface="Trebuchet MS" panose="020B0603020202020204" pitchFamily="34" charset="0"/>
                </a:rPr>
                <a:t>min)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fr-CA" dirty="0" smtClean="0">
                  <a:latin typeface="Trebuchet MS" panose="020B0603020202020204" pitchFamily="34" charset="0"/>
                </a:rPr>
                <a:t>Trouver </a:t>
              </a:r>
              <a:r>
                <a:rPr lang="fr-CA" dirty="0">
                  <a:latin typeface="Trebuchet MS" panose="020B0603020202020204" pitchFamily="34" charset="0"/>
                </a:rPr>
                <a:t>des </a:t>
              </a:r>
              <a:r>
                <a:rPr lang="fr-CA" dirty="0" smtClean="0">
                  <a:latin typeface="Trebuchet MS" panose="020B0603020202020204" pitchFamily="34" charset="0"/>
                </a:rPr>
                <a:t>articles de revues scientifiques et culturelles </a:t>
              </a:r>
              <a:r>
                <a:rPr lang="fr-CA" dirty="0">
                  <a:latin typeface="Trebuchet MS" panose="020B0603020202020204" pitchFamily="34" charset="0"/>
                </a:rPr>
                <a:t>en français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35976" y="6565810"/>
              <a:ext cx="5682762" cy="1015663"/>
            </a:xfrm>
            <a:prstGeom prst="rect">
              <a:avLst/>
            </a:prstGeom>
            <a:solidFill>
              <a:srgbClr val="749F75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lvl="0"/>
              <a:r>
                <a:rPr lang="fr-CA" sz="2400" b="1" dirty="0">
                  <a:latin typeface="Trebuchet MS" panose="020B0603020202020204" pitchFamily="34" charset="0"/>
                </a:rPr>
                <a:t>5. Bases de données </a:t>
              </a:r>
              <a:r>
                <a:rPr lang="fr-CA" sz="2400" b="1" dirty="0" err="1" smtClean="0">
                  <a:latin typeface="Trebuchet MS" panose="020B0603020202020204" pitchFamily="34" charset="0"/>
                </a:rPr>
                <a:t>Ebsco</a:t>
              </a:r>
              <a:r>
                <a:rPr lang="fr-CA" sz="2400" b="1" dirty="0" smtClean="0">
                  <a:latin typeface="Trebuchet MS" panose="020B0603020202020204" pitchFamily="34" charset="0"/>
                </a:rPr>
                <a:t> (15 min) 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fr-CA" dirty="0" smtClean="0">
                  <a:latin typeface="Trebuchet MS" panose="020B0603020202020204" pitchFamily="34" charset="0"/>
                </a:rPr>
                <a:t>Trouver des articles de revues scientifiques </a:t>
              </a:r>
              <a:r>
                <a:rPr lang="fr-CA" dirty="0">
                  <a:latin typeface="Trebuchet MS" panose="020B0603020202020204" pitchFamily="34" charset="0"/>
                </a:rPr>
                <a:t>en anglais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539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>
            <p:custDataLst>
              <p:tags r:id="rId1"/>
            </p:custDataLst>
          </p:nvPr>
        </p:nvSpPr>
        <p:spPr>
          <a:xfrm>
            <a:off x="293078" y="194901"/>
            <a:ext cx="6424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800" dirty="0">
                <a:latin typeface="Trebuchet MS" panose="020B0603020202020204" pitchFamily="34" charset="0"/>
              </a:rPr>
              <a:t>NOUVEAU à la bibliothèque !</a:t>
            </a:r>
          </a:p>
          <a:p>
            <a:r>
              <a:rPr lang="fr-CA" sz="4800" dirty="0">
                <a:solidFill>
                  <a:srgbClr val="0079C2"/>
                </a:solidFill>
                <a:latin typeface="Trebuchet MS" panose="020B0603020202020204" pitchFamily="34" charset="0"/>
              </a:rPr>
              <a:t>Formation rapide aux outils de recherche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34133" y="3241889"/>
            <a:ext cx="5682762" cy="5632311"/>
          </a:xfrm>
          <a:prstGeom prst="rect">
            <a:avLst/>
          </a:prstGeom>
          <a:solidFill>
            <a:srgbClr val="F7F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endParaRPr lang="fr-CA" b="1" dirty="0">
              <a:latin typeface="Trebuchet MS" panose="020B0603020202020204" pitchFamily="34" charset="0"/>
            </a:endParaRPr>
          </a:p>
          <a:p>
            <a:pPr lvl="0"/>
            <a:r>
              <a:rPr lang="fr-CA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MODALITÉS</a:t>
            </a:r>
            <a:endParaRPr lang="fr-CA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0"/>
            <a:endParaRPr lang="fr-CA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0"/>
            <a:r>
              <a:rPr lang="fr-CA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À </a:t>
            </a:r>
            <a:r>
              <a:rPr lang="fr-CA" b="1" dirty="0">
                <a:solidFill>
                  <a:schemeClr val="tx1"/>
                </a:solidFill>
                <a:latin typeface="Trebuchet MS" panose="020B0603020202020204" pitchFamily="34" charset="0"/>
              </a:rPr>
              <a:t>compter du 1er mars. Tous les </a:t>
            </a:r>
            <a:r>
              <a:rPr lang="fr-CA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usagers pourront </a:t>
            </a:r>
            <a:r>
              <a:rPr lang="fr-CA" b="1" dirty="0">
                <a:solidFill>
                  <a:schemeClr val="tx1"/>
                </a:solidFill>
                <a:latin typeface="Trebuchet MS" panose="020B0603020202020204" pitchFamily="34" charset="0"/>
              </a:rPr>
              <a:t>s’inscrire à des formations rapides sur l’utilisation des </a:t>
            </a:r>
            <a:r>
              <a:rPr lang="fr-CA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outils </a:t>
            </a:r>
            <a:r>
              <a:rPr lang="fr-CA" b="1" dirty="0">
                <a:solidFill>
                  <a:schemeClr val="tx1"/>
                </a:solidFill>
                <a:latin typeface="Trebuchet MS" panose="020B0603020202020204" pitchFamily="34" charset="0"/>
              </a:rPr>
              <a:t>de recherche de la bibliothèque</a:t>
            </a:r>
            <a:r>
              <a:rPr lang="fr-CA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lvl="0"/>
            <a:endParaRPr lang="fr-CA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0"/>
            <a:r>
              <a:rPr lang="fr-CA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5 </a:t>
            </a:r>
            <a:r>
              <a:rPr lang="fr-CA" b="1" dirty="0">
                <a:solidFill>
                  <a:schemeClr val="tx1"/>
                </a:solidFill>
                <a:latin typeface="Trebuchet MS" panose="020B0603020202020204" pitchFamily="34" charset="0"/>
              </a:rPr>
              <a:t>modules sont offerts et peuvent être combinés pour une formation personnalisée allant de 15min (1 module) à 60min (4-5 modules)</a:t>
            </a:r>
          </a:p>
          <a:p>
            <a:pPr lvl="0"/>
            <a:endParaRPr lang="fr-CA" b="1" dirty="0" smtClean="0">
              <a:latin typeface="Trebuchet MS" panose="020B0603020202020204" pitchFamily="34" charset="0"/>
            </a:endParaRPr>
          </a:p>
          <a:p>
            <a:pPr lvl="0"/>
            <a:r>
              <a:rPr lang="fr-CA" b="1" dirty="0" smtClean="0">
                <a:solidFill>
                  <a:schemeClr val="bg1">
                    <a:lumMod val="85000"/>
                  </a:schemeClr>
                </a:solidFill>
                <a:latin typeface="Trebuchet MS" panose="020B0603020202020204" pitchFamily="34" charset="0"/>
                <a:hlinkClick r:id="rId3"/>
              </a:rPr>
              <a:t>Pour </a:t>
            </a:r>
            <a:r>
              <a:rPr lang="fr-CA" b="1" dirty="0">
                <a:solidFill>
                  <a:schemeClr val="bg1">
                    <a:lumMod val="85000"/>
                  </a:schemeClr>
                </a:solidFill>
                <a:latin typeface="Trebuchet MS" panose="020B0603020202020204" pitchFamily="34" charset="0"/>
                <a:hlinkClick r:id="rId3"/>
              </a:rPr>
              <a:t>vous inscrire, remplissez le formulaire de demande de formation</a:t>
            </a:r>
            <a:r>
              <a:rPr lang="fr-CA" b="1" dirty="0" smtClean="0">
                <a:solidFill>
                  <a:schemeClr val="bg1">
                    <a:lumMod val="85000"/>
                  </a:schemeClr>
                </a:solidFill>
                <a:latin typeface="Trebuchet MS" panose="020B0603020202020204" pitchFamily="34" charset="0"/>
                <a:hlinkClick r:id="rId3"/>
              </a:rPr>
              <a:t>.</a:t>
            </a:r>
            <a:r>
              <a:rPr lang="fr-CA" b="1" dirty="0" smtClean="0">
                <a:solidFill>
                  <a:schemeClr val="bg1">
                    <a:lumMod val="85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pPr lvl="0"/>
            <a:endParaRPr lang="fr-CA" b="1" dirty="0">
              <a:solidFill>
                <a:schemeClr val="bg1">
                  <a:lumMod val="85000"/>
                </a:schemeClr>
              </a:solidFill>
              <a:latin typeface="Trebuchet MS" panose="020B0603020202020204" pitchFamily="34" charset="0"/>
            </a:endParaRPr>
          </a:p>
          <a:p>
            <a:pPr lvl="0"/>
            <a:r>
              <a:rPr lang="fr-CA" b="1" dirty="0">
                <a:solidFill>
                  <a:schemeClr val="tx1"/>
                </a:solidFill>
                <a:latin typeface="Trebuchet MS" panose="020B0603020202020204" pitchFamily="34" charset="0"/>
              </a:rPr>
              <a:t>La date et l’heure de la formation vous seront confirmées par  MIO. Présentez-vous au bureau d’aide à la recherche au moment convenu.</a:t>
            </a:r>
          </a:p>
          <a:p>
            <a:pPr lvl="0"/>
            <a:endParaRPr lang="fr-CA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0"/>
            <a:r>
              <a:rPr lang="fr-CA" sz="11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*Le nombre de est limité</a:t>
            </a:r>
          </a:p>
          <a:p>
            <a:pPr lvl="0"/>
            <a:r>
              <a:rPr lang="fr-CA" sz="11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**Pour toute question, adressez-vous à </a:t>
            </a:r>
            <a:r>
              <a:rPr lang="fr-CA" sz="1100" b="1" dirty="0" smtClean="0">
                <a:solidFill>
                  <a:schemeClr val="tx1"/>
                </a:solidFill>
                <a:latin typeface="Trebuchet MS" panose="020B0603020202020204" pitchFamily="34" charset="0"/>
                <a:hlinkClick r:id="rId4"/>
              </a:rPr>
              <a:t>Guillaume Cloutier </a:t>
            </a:r>
            <a:r>
              <a:rPr lang="fr-CA" sz="11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ou </a:t>
            </a:r>
            <a:r>
              <a:rPr lang="fr-CA" sz="1100" b="1" dirty="0" smtClean="0">
                <a:solidFill>
                  <a:schemeClr val="tx1"/>
                </a:solidFill>
                <a:latin typeface="Trebuchet MS" panose="020B0603020202020204" pitchFamily="34" charset="0"/>
                <a:hlinkClick r:id="rId5"/>
              </a:rPr>
              <a:t>Mario Paillé</a:t>
            </a:r>
            <a:r>
              <a:rPr lang="fr-CA" sz="11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de la bibliothèque</a:t>
            </a:r>
            <a:endParaRPr lang="fr-CA" sz="11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16" name="Image 15" descr="C:\Users\gcloutier\AppData\Local\Microsoft\Windows\Temporary Internet Files\Content.IE5\SRCH4UL1\1024px-Icon_External_Link.svg[1]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1174" y="6572249"/>
            <a:ext cx="274027" cy="27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45363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221</Words>
  <Application>Microsoft Office PowerPoint</Application>
  <PresentationFormat>Format US (216 x 279 mm)</PresentationFormat>
  <Paragraphs>29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Wingdings</vt:lpstr>
      <vt:lpstr>Thème Office</vt:lpstr>
      <vt:lpstr>Présentation PowerPoint</vt:lpstr>
      <vt:lpstr>Présentation PowerPoint</vt:lpstr>
    </vt:vector>
  </TitlesOfParts>
  <Company>SV59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Cloutier, Guillaume</dc:creator>
  <cp:lastModifiedBy>Cloutier, Guillaume</cp:lastModifiedBy>
  <cp:revision>22</cp:revision>
  <cp:lastPrinted>2018-02-19T21:27:59Z</cp:lastPrinted>
  <dcterms:created xsi:type="dcterms:W3CDTF">2018-02-19T16:27:33Z</dcterms:created>
  <dcterms:modified xsi:type="dcterms:W3CDTF">2018-02-19T21:28:51Z</dcterms:modified>
</cp:coreProperties>
</file>